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9"/>
  </p:handoutMasterIdLst>
  <p:sldIdLst>
    <p:sldId id="256" r:id="rId5"/>
    <p:sldId id="293" r:id="rId6"/>
    <p:sldId id="288" r:id="rId7"/>
    <p:sldId id="289" r:id="rId8"/>
    <p:sldId id="257" r:id="rId9"/>
    <p:sldId id="258" r:id="rId10"/>
    <p:sldId id="277" r:id="rId11"/>
    <p:sldId id="259" r:id="rId12"/>
    <p:sldId id="284" r:id="rId13"/>
    <p:sldId id="285" r:id="rId14"/>
    <p:sldId id="276" r:id="rId15"/>
    <p:sldId id="291" r:id="rId16"/>
    <p:sldId id="287" r:id="rId17"/>
    <p:sldId id="292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C92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>
      <p:cViewPr varScale="1">
        <p:scale>
          <a:sx n="90" d="100"/>
          <a:sy n="90" d="100"/>
        </p:scale>
        <p:origin x="129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DD4C6-C0FF-4AAC-914F-59B2D20D7B21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4189D-216D-4AD1-92F1-1F8EF4FB01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027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15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992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390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541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2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7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63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8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78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4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FAA9E-1E10-484A-8829-0C1736CB06B3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31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m/url?sa=i&amp;source=images&amp;cd=&amp;cad=rja&amp;uact=8&amp;ved=2ahUKEwj97fq4u5vbAhXHshQKHeM-CE8QjRx6BAgBEAU&amp;url=http://www.lotc.org.uk/the-learning-away-consortium/&amp;psig=AOvVaw32xK2XFM1gzFHeLEAhC3Qr&amp;ust=152715220777863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0"/>
            <a:ext cx="8206680" cy="1484784"/>
          </a:xfrm>
        </p:spPr>
        <p:txBody>
          <a:bodyPr>
            <a:noAutofit/>
          </a:bodyPr>
          <a:lstStyle/>
          <a:p>
            <a:r>
              <a:rPr lang="en-GB" sz="6600" dirty="0">
                <a:latin typeface="+mn-lt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352928" cy="3359224"/>
          </a:xfrm>
        </p:spPr>
        <p:txBody>
          <a:bodyPr>
            <a:normAutofit fontScale="40000" lnSpcReduction="20000"/>
          </a:bodyPr>
          <a:lstStyle/>
          <a:p>
            <a:endParaRPr lang="en-GB" sz="2300" dirty="0">
              <a:solidFill>
                <a:srgbClr val="FF0000"/>
              </a:solidFill>
            </a:endParaRPr>
          </a:p>
          <a:p>
            <a:r>
              <a:rPr lang="en-GB" sz="6000" dirty="0">
                <a:solidFill>
                  <a:srgbClr val="008000"/>
                </a:solidFill>
              </a:rPr>
              <a:t>Everyday Excellence in Year 4</a:t>
            </a:r>
          </a:p>
          <a:p>
            <a:endParaRPr lang="en-GB" sz="6000" dirty="0">
              <a:solidFill>
                <a:srgbClr val="008000"/>
              </a:solidFill>
            </a:endParaRPr>
          </a:p>
          <a:p>
            <a:r>
              <a:rPr lang="en-GB" sz="6000" dirty="0">
                <a:solidFill>
                  <a:srgbClr val="008000"/>
                </a:solidFill>
              </a:rPr>
              <a:t>Parents are invited to come along to discuss new year group expectations for children in Year 4 in September on 13</a:t>
            </a:r>
            <a:r>
              <a:rPr lang="en-GB" sz="6000" baseline="30000" dirty="0">
                <a:solidFill>
                  <a:srgbClr val="008000"/>
                </a:solidFill>
              </a:rPr>
              <a:t>th</a:t>
            </a:r>
            <a:r>
              <a:rPr lang="en-GB" sz="6000" dirty="0">
                <a:solidFill>
                  <a:srgbClr val="008000"/>
                </a:solidFill>
              </a:rPr>
              <a:t> July </a:t>
            </a:r>
          </a:p>
          <a:p>
            <a:endParaRPr lang="en-GB" sz="6000" dirty="0">
              <a:solidFill>
                <a:srgbClr val="008000"/>
              </a:solidFill>
              <a:highlight>
                <a:srgbClr val="FFFF00"/>
              </a:highlight>
            </a:endParaRPr>
          </a:p>
          <a:p>
            <a:r>
              <a:rPr lang="en-GB" sz="6000" dirty="0">
                <a:solidFill>
                  <a:srgbClr val="008000"/>
                </a:solidFill>
              </a:rPr>
              <a:t>If unable to attend, a copy of information shared will be posted via class dojo</a:t>
            </a: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68FCA-7144-4FBB-93D2-6A58C89C6E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843808" y="5085184"/>
            <a:ext cx="1728192" cy="150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16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352928" cy="2423120"/>
          </a:xfrm>
        </p:spPr>
        <p:txBody>
          <a:bodyPr>
            <a:normAutofit fontScale="92500" lnSpcReduction="20000"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4400" dirty="0">
                <a:solidFill>
                  <a:srgbClr val="008000"/>
                </a:solidFill>
              </a:rPr>
              <a:t>Everyday Excellence in Year 4 </a:t>
            </a:r>
          </a:p>
          <a:p>
            <a:endParaRPr lang="en-GB" sz="4400" dirty="0">
              <a:solidFill>
                <a:srgbClr val="008000"/>
              </a:solidFill>
            </a:endParaRPr>
          </a:p>
          <a:p>
            <a:r>
              <a:rPr lang="en-GB" sz="4400" dirty="0">
                <a:solidFill>
                  <a:srgbClr val="008000"/>
                </a:solidFill>
              </a:rPr>
              <a:t>Class teacher: Mrs Seviour</a:t>
            </a: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68FCA-7144-4FBB-93D2-6A58C89C6E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843808" y="5085184"/>
            <a:ext cx="1728192" cy="150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06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1986026-46DF-4DF5-9E50-7F2227C3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10" y="2132856"/>
            <a:ext cx="8551180" cy="432048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1C1FF7A-EB7D-4D75-9622-80347D73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Our vision:</a:t>
            </a:r>
          </a:p>
        </p:txBody>
      </p:sp>
    </p:spTree>
    <p:extLst>
      <p:ext uri="{BB962C8B-B14F-4D97-AF65-F5344CB8AC3E}">
        <p14:creationId xmlns:p14="http://schemas.microsoft.com/office/powerpoint/2010/main" val="2032730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1C1FF7A-EB7D-4D75-9622-80347D73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-99392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Our vision:</a:t>
            </a:r>
          </a:p>
        </p:txBody>
      </p:sp>
      <p:pic>
        <p:nvPicPr>
          <p:cNvPr id="4" name="Picture 2" descr="Green shoots: What policies should governments implement to encourage a  greener recovery from COVID-19? | Aurora Energy Research">
            <a:extLst>
              <a:ext uri="{FF2B5EF4-FFF2-40B4-BE49-F238E27FC236}">
                <a16:creationId xmlns:a16="http://schemas.microsoft.com/office/drawing/2014/main" id="{51146AE3-508E-4F85-9985-B3C29F64F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03720"/>
            <a:ext cx="6360073" cy="358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34FEE4F-183D-4A94-89D2-BBEF7F3D0F77}"/>
              </a:ext>
            </a:extLst>
          </p:cNvPr>
          <p:cNvSpPr txBox="1">
            <a:spLocks/>
          </p:cNvSpPr>
          <p:nvPr/>
        </p:nvSpPr>
        <p:spPr>
          <a:xfrm>
            <a:off x="769492" y="4869160"/>
            <a:ext cx="7772400" cy="1872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Growing every learner to be the very best version of themselves…</a:t>
            </a:r>
          </a:p>
        </p:txBody>
      </p:sp>
    </p:spTree>
    <p:extLst>
      <p:ext uri="{BB962C8B-B14F-4D97-AF65-F5344CB8AC3E}">
        <p14:creationId xmlns:p14="http://schemas.microsoft.com/office/powerpoint/2010/main" val="3458557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474328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3600" dirty="0">
                <a:latin typeface="SassoonInfant" panose="00000400000000000000" pitchFamily="2" charset="0"/>
              </a:rPr>
              <a:t>School Expectations</a:t>
            </a:r>
          </a:p>
          <a:p>
            <a:pPr marL="0" indent="0">
              <a:buNone/>
            </a:pPr>
            <a:r>
              <a:rPr lang="en-GB" sz="3600" dirty="0">
                <a:latin typeface="SassoonInfant" panose="00000400000000000000" pitchFamily="2" charset="0"/>
              </a:rPr>
              <a:t> </a:t>
            </a:r>
          </a:p>
          <a:p>
            <a:r>
              <a:rPr lang="en-GB" sz="3600" dirty="0">
                <a:latin typeface="SassoonInfant" panose="00000400000000000000" pitchFamily="2" charset="0"/>
              </a:rPr>
              <a:t>Class Expectations</a:t>
            </a:r>
          </a:p>
          <a:p>
            <a:pPr marL="0" indent="0">
              <a:buNone/>
            </a:pPr>
            <a:endParaRPr lang="en-GB" sz="3600" dirty="0">
              <a:latin typeface="SassoonInfant" panose="00000400000000000000" pitchFamily="2" charset="0"/>
            </a:endParaRPr>
          </a:p>
          <a:p>
            <a:r>
              <a:rPr lang="en-GB" sz="3600" dirty="0">
                <a:latin typeface="SassoonInfant" panose="00000400000000000000" pitchFamily="2" charset="0"/>
              </a:rPr>
              <a:t>Year 4 Curriculum</a:t>
            </a:r>
          </a:p>
          <a:p>
            <a:endParaRPr lang="en-GB" sz="3600" dirty="0">
              <a:latin typeface="SassoonInfant" panose="00000400000000000000" pitchFamily="2" charset="0"/>
            </a:endParaRPr>
          </a:p>
          <a:p>
            <a:r>
              <a:rPr lang="en-GB" sz="3600" dirty="0">
                <a:latin typeface="SassoonInfant" panose="00000400000000000000" pitchFamily="2" charset="0"/>
              </a:rPr>
              <a:t>Questions</a:t>
            </a:r>
          </a:p>
        </p:txBody>
      </p:sp>
      <p:pic>
        <p:nvPicPr>
          <p:cNvPr id="4" name="Picture 3" descr="C:\Users\c.strecker\Desktop\Asterdale Primary logo.jpg">
            <a:extLst>
              <a:ext uri="{FF2B5EF4-FFF2-40B4-BE49-F238E27FC236}">
                <a16:creationId xmlns:a16="http://schemas.microsoft.com/office/drawing/2014/main" id="{BF2DE95F-C607-4E12-86F6-BDB6E4B187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7953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School Expectations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468314"/>
            <a:ext cx="871296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Attend school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Lateness really impact – be ready, be on time – everyday 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School uniform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Correct PE kit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Enrichment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Home-school agreement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Reading – </a:t>
            </a:r>
            <a:r>
              <a:rPr lang="en-GB" sz="2200" b="1" dirty="0">
                <a:solidFill>
                  <a:srgbClr val="008000"/>
                </a:solidFill>
                <a:latin typeface="SassoonInfant" panose="00000400000000000000" pitchFamily="2" charset="0"/>
              </a:rPr>
              <a:t>every school day </a:t>
            </a:r>
            <a:r>
              <a:rPr lang="en-GB" sz="2200" dirty="0">
                <a:latin typeface="SassoonInfant" panose="00000400000000000000" pitchFamily="2" charset="0"/>
              </a:rPr>
              <a:t>– 5 minutes (at least), 5 times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Spellings – practise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Progress sharing – reports termly</a:t>
            </a:r>
          </a:p>
          <a:p>
            <a:endParaRPr lang="en-GB" sz="14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Effective Parent-Teacher </a:t>
            </a:r>
            <a:r>
              <a:rPr lang="en-GB" sz="2200" b="1" dirty="0">
                <a:latin typeface="SassoonInfant" panose="00000400000000000000" pitchFamily="2" charset="0"/>
              </a:rPr>
              <a:t>partnership</a:t>
            </a:r>
            <a:r>
              <a:rPr lang="en-GB" sz="2200" dirty="0">
                <a:latin typeface="SassoonInfant" panose="00000400000000000000" pitchFamily="2" charset="0"/>
              </a:rPr>
              <a:t> is crucial to ensure </a:t>
            </a:r>
          </a:p>
          <a:p>
            <a:r>
              <a:rPr lang="en-GB" sz="2200" dirty="0">
                <a:latin typeface="SassoonInfant" panose="00000400000000000000" pitchFamily="2" charset="0"/>
              </a:rPr>
              <a:t>     your child makes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8988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700808"/>
            <a:ext cx="3256900" cy="32569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F1C47A-E1C4-46D1-9A99-1E1A7F2D2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84" y="1502090"/>
            <a:ext cx="5165262" cy="365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50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Our school values</a:t>
            </a:r>
          </a:p>
        </p:txBody>
      </p:sp>
      <p:pic>
        <p:nvPicPr>
          <p:cNvPr id="5" name="Picture 2" descr="https://www.asterdaleprimaryschool.co.uk/_site/data/files/images/auto_upload/page/29/ACC1854D814F0D1ACA9C4FF674BC9525.png">
            <a:extLst>
              <a:ext uri="{FF2B5EF4-FFF2-40B4-BE49-F238E27FC236}">
                <a16:creationId xmlns:a16="http://schemas.microsoft.com/office/drawing/2014/main" id="{5E0524F1-34EF-4CBA-B536-67A3904244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" t="1295" r="2344" b="1404"/>
          <a:stretch/>
        </p:blipFill>
        <p:spPr bwMode="auto">
          <a:xfrm>
            <a:off x="5004048" y="1124744"/>
            <a:ext cx="3733751" cy="5314331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06C8CF-9E5A-4B92-90EF-C72B1EF49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565" y="1628800"/>
            <a:ext cx="4283436" cy="417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61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16" y="125760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Key Stage 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323" y="1052736"/>
            <a:ext cx="889248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</a:p>
          <a:p>
            <a:r>
              <a:rPr lang="en-GB" sz="3200" b="1" dirty="0"/>
              <a:t>A broad and balanced curriculum offer</a:t>
            </a:r>
          </a:p>
          <a:p>
            <a:endParaRPr lang="en-GB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Writing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Mathematics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PE – twice weekly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Art and Design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Religion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History and Geography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PSHE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Music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French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Science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Forest School opportunity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Comprehension Crushers - Reading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240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Year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8816" y="1268760"/>
            <a:ext cx="889248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  <a:endParaRPr lang="en-GB" sz="32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MTC June 2027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>
              <a:latin typeface="SassoonInfant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Teacher Assessments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Residential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14902"/>
              </p:ext>
            </p:extLst>
          </p:nvPr>
        </p:nvGraphicFramePr>
        <p:xfrm>
          <a:off x="278816" y="4116272"/>
          <a:ext cx="8541657" cy="21930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7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7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72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93047">
                <a:tc>
                  <a:txBody>
                    <a:bodyPr/>
                    <a:lstStyle/>
                    <a:p>
                      <a:pPr algn="ctr"/>
                      <a:r>
                        <a:rPr lang="en-GB" sz="3200" u="none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Spelling and Grammar</a:t>
                      </a:r>
                    </a:p>
                    <a:p>
                      <a:pPr algn="ctr"/>
                      <a:endParaRPr lang="en-GB" sz="18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u="none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Reading</a:t>
                      </a:r>
                      <a:r>
                        <a:rPr lang="en-GB" sz="3200" u="none" baseline="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 </a:t>
                      </a:r>
                    </a:p>
                    <a:p>
                      <a:pPr algn="ctr"/>
                      <a:endParaRPr lang="en-GB" sz="3200" u="sng" baseline="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2400" baseline="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 words per </a:t>
                      </a:r>
                    </a:p>
                    <a:p>
                      <a:pPr algn="ctr"/>
                      <a:r>
                        <a:rPr lang="en-GB" sz="2400" baseline="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minute fluency</a:t>
                      </a:r>
                      <a:endParaRPr lang="en-GB" sz="24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32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Writing</a:t>
                      </a:r>
                    </a:p>
                    <a:p>
                      <a:pPr algn="ctr"/>
                      <a:endParaRPr lang="en-GB" sz="32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32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Maths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662811F0-07D8-45C9-86C1-EE4C3C6D8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476" y="161337"/>
            <a:ext cx="4572000" cy="14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92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Learning at Asterdale…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273" y="2121916"/>
            <a:ext cx="8892480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r>
              <a:rPr lang="en-GB" sz="4000" dirty="0">
                <a:latin typeface="Berlin Sans FB Demi" panose="020E0802020502020306" pitchFamily="34" charset="0"/>
              </a:rPr>
              <a:t>Enrichment is at the heart of our curriculum approach</a:t>
            </a: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Enrichment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Experiences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Connections </a:t>
            </a:r>
          </a:p>
          <a:p>
            <a:r>
              <a:rPr lang="en-GB" sz="2400" b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8" name="Picture 7" descr="Image result for learning away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6235">
            <a:off x="6689317" y="533472"/>
            <a:ext cx="2299811" cy="923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21D2D7F2-6BC5-423C-B3C2-2421C181283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975" y="5102297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2586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6"/>
            <a:ext cx="8711364" cy="1461329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Our toolkit for learning excellence…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273" y="2121916"/>
            <a:ext cx="889248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757A88-823D-4DCB-A148-75771F60A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121916"/>
            <a:ext cx="8244408" cy="375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92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73" y="1713897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rgbClr val="008000"/>
                </a:solidFill>
              </a:rPr>
              <a:t>Questions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2520" y="3356992"/>
            <a:ext cx="889248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6" name="Picture 5" descr="C:\Users\c.strecker\Desktop\Asterdale Primary logo.jpg">
            <a:extLst>
              <a:ext uri="{FF2B5EF4-FFF2-40B4-BE49-F238E27FC236}">
                <a16:creationId xmlns:a16="http://schemas.microsoft.com/office/drawing/2014/main" id="{9D0F2E96-52EF-48D9-9C47-1145788A2E5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232" y="4797152"/>
            <a:ext cx="1833344" cy="1816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4253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760" y="735955"/>
            <a:ext cx="889248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pPr algn="ctr"/>
            <a:r>
              <a:rPr lang="en-GB" sz="4500" b="1" dirty="0"/>
              <a:t>We can’t wait to welcome you to Year 4 in September!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6" name="Picture 5" descr="C:\Users\c.strecker\Desktop\Asterdale Primary logo.jpg">
            <a:extLst>
              <a:ext uri="{FF2B5EF4-FFF2-40B4-BE49-F238E27FC236}">
                <a16:creationId xmlns:a16="http://schemas.microsoft.com/office/drawing/2014/main" id="{9D0F2E96-52EF-48D9-9C47-1145788A2E5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725144"/>
            <a:ext cx="1833344" cy="1816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2201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6116d0-0e11-4233-9548-c1daa609244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C6466E345F4547A2D0EB467D43E49E" ma:contentTypeVersion="16" ma:contentTypeDescription="Create a new document." ma:contentTypeScope="" ma:versionID="eeab4659b1f4e602b361fb18ffe60c81">
  <xsd:schema xmlns:xsd="http://www.w3.org/2001/XMLSchema" xmlns:xs="http://www.w3.org/2001/XMLSchema" xmlns:p="http://schemas.microsoft.com/office/2006/metadata/properties" xmlns:ns3="a66116d0-0e11-4233-9548-c1daa6092448" xmlns:ns4="24110567-016f-4336-8406-02b18e14b1a5" targetNamespace="http://schemas.microsoft.com/office/2006/metadata/properties" ma:root="true" ma:fieldsID="1be45bfe2f757d103689e7876dbd9765" ns3:_="" ns4:_="">
    <xsd:import namespace="a66116d0-0e11-4233-9548-c1daa6092448"/>
    <xsd:import namespace="24110567-016f-4336-8406-02b18e14b1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6116d0-0e11-4233-9548-c1daa60924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110567-016f-4336-8406-02b18e14b1a5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EFFA88-1745-4FED-B103-3A9114E534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3C72433-E0A6-4321-9651-2BA376868537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a66116d0-0e11-4233-9548-c1daa6092448"/>
    <ds:schemaRef ds:uri="http://schemas.microsoft.com/office/2006/documentManagement/types"/>
    <ds:schemaRef ds:uri="http://purl.org/dc/elements/1.1/"/>
    <ds:schemaRef ds:uri="http://www.w3.org/XML/1998/namespace"/>
    <ds:schemaRef ds:uri="24110567-016f-4336-8406-02b18e14b1a5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F270A1EE-100A-4083-987D-0006D2DEB0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6116d0-0e11-4233-9548-c1daa6092448"/>
    <ds:schemaRef ds:uri="24110567-016f-4336-8406-02b18e14b1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247</Words>
  <Application>Microsoft Office PowerPoint</Application>
  <PresentationFormat>On-screen Show (4:3)</PresentationFormat>
  <Paragraphs>132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Berlin Sans FB Demi</vt:lpstr>
      <vt:lpstr>Calibri</vt:lpstr>
      <vt:lpstr>SassoonInfant</vt:lpstr>
      <vt:lpstr>Office Theme</vt:lpstr>
      <vt:lpstr>Meet the Teacher</vt:lpstr>
      <vt:lpstr>Meet the Teacher</vt:lpstr>
      <vt:lpstr>Our vision:</vt:lpstr>
      <vt:lpstr>Our vision:</vt:lpstr>
      <vt:lpstr>PowerPoint Presentation</vt:lpstr>
      <vt:lpstr>School Expectations</vt:lpstr>
      <vt:lpstr> </vt:lpstr>
      <vt:lpstr>Our school values</vt:lpstr>
      <vt:lpstr>Key Stage  2</vt:lpstr>
      <vt:lpstr>Year 4</vt:lpstr>
      <vt:lpstr>Learning at Asterdale… </vt:lpstr>
      <vt:lpstr>Our toolkit for learning excellence… </vt:lpstr>
      <vt:lpstr>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SMSC</dc:title>
  <dc:creator>Administrator</dc:creator>
  <cp:lastModifiedBy>Penni Seviour</cp:lastModifiedBy>
  <cp:revision>31</cp:revision>
  <cp:lastPrinted>2015-06-25T09:55:14Z</cp:lastPrinted>
  <dcterms:created xsi:type="dcterms:W3CDTF">2015-06-09T13:44:55Z</dcterms:created>
  <dcterms:modified xsi:type="dcterms:W3CDTF">2026-07-20T08:32:48Z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0x010100FEC6466E345F4547A2D0EB467D43E49E</vt:lpwstr>
  </property>
</Properties>
</file>