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2"/>
  </p:handoutMasterIdLst>
  <p:sldIdLst>
    <p:sldId id="293" r:id="rId5"/>
    <p:sldId id="295" r:id="rId6"/>
    <p:sldId id="294" r:id="rId7"/>
    <p:sldId id="296" r:id="rId8"/>
    <p:sldId id="297" r:id="rId9"/>
    <p:sldId id="298" r:id="rId10"/>
    <p:sldId id="300" r:id="rId11"/>
    <p:sldId id="277" r:id="rId12"/>
    <p:sldId id="299" r:id="rId13"/>
    <p:sldId id="301" r:id="rId14"/>
    <p:sldId id="289" r:id="rId15"/>
    <p:sldId id="292" r:id="rId16"/>
    <p:sldId id="258" r:id="rId17"/>
    <p:sldId id="284" r:id="rId18"/>
    <p:sldId id="276" r:id="rId19"/>
    <p:sldId id="259" r:id="rId20"/>
    <p:sldId id="291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8000"/>
    <a:srgbClr val="FF3399"/>
    <a:srgbClr val="289BCE"/>
    <a:srgbClr val="FC9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F85B10-3C22-4AF9-A643-A2B4440E89A9}" v="15" dt="2026-07-11T15:02:21.5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y Carter" userId="c9f9b9a0-997b-4842-b41a-3e95fe849083" providerId="ADAL" clId="{2CC85AD4-D6DB-4F89-A757-B052C8C67FD4}"/>
    <pc:docChg chg="modSld">
      <pc:chgData name="Ashley Carter" userId="c9f9b9a0-997b-4842-b41a-3e95fe849083" providerId="ADAL" clId="{2CC85AD4-D6DB-4F89-A757-B052C8C67FD4}" dt="2026-07-11T15:02:21.592" v="14"/>
      <pc:docMkLst>
        <pc:docMk/>
      </pc:docMkLst>
      <pc:sldChg chg="setBg">
        <pc:chgData name="Ashley Carter" userId="c9f9b9a0-997b-4842-b41a-3e95fe849083" providerId="ADAL" clId="{2CC85AD4-D6DB-4F89-A757-B052C8C67FD4}" dt="2026-07-11T15:01:26.645" v="9"/>
        <pc:sldMkLst>
          <pc:docMk/>
          <pc:sldMk cId="3578988901" sldId="258"/>
        </pc:sldMkLst>
      </pc:sldChg>
      <pc:sldChg chg="setBg">
        <pc:chgData name="Ashley Carter" userId="c9f9b9a0-997b-4842-b41a-3e95fe849083" providerId="ADAL" clId="{2CC85AD4-D6DB-4F89-A757-B052C8C67FD4}" dt="2026-07-11T15:02:16.036" v="13"/>
        <pc:sldMkLst>
          <pc:docMk/>
          <pc:sldMk cId="1281861383" sldId="259"/>
        </pc:sldMkLst>
      </pc:sldChg>
      <pc:sldChg chg="setBg">
        <pc:chgData name="Ashley Carter" userId="c9f9b9a0-997b-4842-b41a-3e95fe849083" providerId="ADAL" clId="{2CC85AD4-D6DB-4F89-A757-B052C8C67FD4}" dt="2026-07-11T15:01:57.469" v="11"/>
        <pc:sldMkLst>
          <pc:docMk/>
          <pc:sldMk cId="3492586461" sldId="276"/>
        </pc:sldMkLst>
      </pc:sldChg>
      <pc:sldChg chg="setBg">
        <pc:chgData name="Ashley Carter" userId="c9f9b9a0-997b-4842-b41a-3e95fe849083" providerId="ADAL" clId="{2CC85AD4-D6DB-4F89-A757-B052C8C67FD4}" dt="2026-07-11T15:00:33.717" v="5"/>
        <pc:sldMkLst>
          <pc:docMk/>
          <pc:sldMk cId="1889850464" sldId="277"/>
        </pc:sldMkLst>
      </pc:sldChg>
      <pc:sldChg chg="setBg">
        <pc:chgData name="Ashley Carter" userId="c9f9b9a0-997b-4842-b41a-3e95fe849083" providerId="ADAL" clId="{2CC85AD4-D6DB-4F89-A757-B052C8C67FD4}" dt="2026-07-11T15:01:53.201" v="10"/>
        <pc:sldMkLst>
          <pc:docMk/>
          <pc:sldMk cId="2109240713" sldId="284"/>
        </pc:sldMkLst>
      </pc:sldChg>
      <pc:sldChg chg="setBg">
        <pc:chgData name="Ashley Carter" userId="c9f9b9a0-997b-4842-b41a-3e95fe849083" providerId="ADAL" clId="{2CC85AD4-D6DB-4F89-A757-B052C8C67FD4}" dt="2026-07-11T15:00:52.564" v="7"/>
        <pc:sldMkLst>
          <pc:docMk/>
          <pc:sldMk cId="3458557447" sldId="289"/>
        </pc:sldMkLst>
      </pc:sldChg>
      <pc:sldChg chg="setBg">
        <pc:chgData name="Ashley Carter" userId="c9f9b9a0-997b-4842-b41a-3e95fe849083" providerId="ADAL" clId="{2CC85AD4-D6DB-4F89-A757-B052C8C67FD4}" dt="2026-07-11T15:02:21.592" v="14"/>
        <pc:sldMkLst>
          <pc:docMk/>
          <pc:sldMk cId="3117592439" sldId="291"/>
        </pc:sldMkLst>
      </pc:sldChg>
      <pc:sldChg chg="setBg">
        <pc:chgData name="Ashley Carter" userId="c9f9b9a0-997b-4842-b41a-3e95fe849083" providerId="ADAL" clId="{2CC85AD4-D6DB-4F89-A757-B052C8C67FD4}" dt="2026-07-11T15:01:01.819" v="8"/>
        <pc:sldMkLst>
          <pc:docMk/>
          <pc:sldMk cId="712201637" sldId="292"/>
        </pc:sldMkLst>
      </pc:sldChg>
      <pc:sldChg chg="setBg">
        <pc:chgData name="Ashley Carter" userId="c9f9b9a0-997b-4842-b41a-3e95fe849083" providerId="ADAL" clId="{2CC85AD4-D6DB-4F89-A757-B052C8C67FD4}" dt="2026-07-11T14:59:01.986" v="0"/>
        <pc:sldMkLst>
          <pc:docMk/>
          <pc:sldMk cId="405972137" sldId="294"/>
        </pc:sldMkLst>
      </pc:sldChg>
      <pc:sldChg chg="setBg">
        <pc:chgData name="Ashley Carter" userId="c9f9b9a0-997b-4842-b41a-3e95fe849083" providerId="ADAL" clId="{2CC85AD4-D6DB-4F89-A757-B052C8C67FD4}" dt="2026-07-11T14:59:25.747" v="1"/>
        <pc:sldMkLst>
          <pc:docMk/>
          <pc:sldMk cId="1275777648" sldId="296"/>
        </pc:sldMkLst>
      </pc:sldChg>
      <pc:sldChg chg="setBg">
        <pc:chgData name="Ashley Carter" userId="c9f9b9a0-997b-4842-b41a-3e95fe849083" providerId="ADAL" clId="{2CC85AD4-D6DB-4F89-A757-B052C8C67FD4}" dt="2026-07-11T14:59:46.951" v="2"/>
        <pc:sldMkLst>
          <pc:docMk/>
          <pc:sldMk cId="1686465520" sldId="297"/>
        </pc:sldMkLst>
      </pc:sldChg>
      <pc:sldChg chg="setBg">
        <pc:chgData name="Ashley Carter" userId="c9f9b9a0-997b-4842-b41a-3e95fe849083" providerId="ADAL" clId="{2CC85AD4-D6DB-4F89-A757-B052C8C67FD4}" dt="2026-07-11T15:00:08.233" v="3"/>
        <pc:sldMkLst>
          <pc:docMk/>
          <pc:sldMk cId="1304258974" sldId="298"/>
        </pc:sldMkLst>
      </pc:sldChg>
      <pc:sldChg chg="setBg">
        <pc:chgData name="Ashley Carter" userId="c9f9b9a0-997b-4842-b41a-3e95fe849083" providerId="ADAL" clId="{2CC85AD4-D6DB-4F89-A757-B052C8C67FD4}" dt="2026-07-11T15:00:43.133" v="6"/>
        <pc:sldMkLst>
          <pc:docMk/>
          <pc:sldMk cId="3395200490" sldId="299"/>
        </pc:sldMkLst>
      </pc:sldChg>
      <pc:sldChg chg="setBg">
        <pc:chgData name="Ashley Carter" userId="c9f9b9a0-997b-4842-b41a-3e95fe849083" providerId="ADAL" clId="{2CC85AD4-D6DB-4F89-A757-B052C8C67FD4}" dt="2026-07-11T15:00:21.414" v="4"/>
        <pc:sldMkLst>
          <pc:docMk/>
          <pc:sldMk cId="807874706" sldId="30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DD4C6-C0FF-4AAC-914F-59B2D20D7B21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4189D-216D-4AD1-92F1-1F8EF4FB01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027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5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9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9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4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2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6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8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AA9E-1E10-484A-8829-0C1736CB06B3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1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/url?sa=i&amp;source=images&amp;cd=&amp;cad=rja&amp;uact=8&amp;ved=2ahUKEwj97fq4u5vbAhXHshQKHeM-CE8QjRx6BAgBEAU&amp;url=http://www.lotc.org.uk/the-learning-away-consortium/&amp;psig=AOvVaw32xK2XFM1gzFHeLEAhC3Qr&amp;ust=15271522077786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b="1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352928" cy="2423120"/>
          </a:xfrm>
        </p:spPr>
        <p:txBody>
          <a:bodyPr>
            <a:normAutofit fontScale="62500" lnSpcReduction="20000"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4400" b="1" dirty="0">
                <a:solidFill>
                  <a:srgbClr val="008000"/>
                </a:solidFill>
              </a:rPr>
              <a:t>Everyday Excellence in Year 3 </a:t>
            </a:r>
          </a:p>
          <a:p>
            <a:endParaRPr lang="en-GB" sz="4400" dirty="0">
              <a:solidFill>
                <a:srgbClr val="008000"/>
              </a:solidFill>
            </a:endParaRPr>
          </a:p>
          <a:p>
            <a:r>
              <a:rPr lang="en-GB" sz="4400" b="1" dirty="0">
                <a:solidFill>
                  <a:srgbClr val="008000"/>
                </a:solidFill>
              </a:rPr>
              <a:t>Class teacher/s: </a:t>
            </a:r>
            <a:br>
              <a:rPr lang="en-GB" sz="4400" b="1" dirty="0">
                <a:solidFill>
                  <a:srgbClr val="008000"/>
                </a:solidFill>
              </a:rPr>
            </a:br>
            <a:r>
              <a:rPr lang="en-GB" sz="4400" dirty="0">
                <a:solidFill>
                  <a:srgbClr val="008000"/>
                </a:solidFill>
              </a:rPr>
              <a:t>Mrs Carter, Mrs Stuart, Miss Sawford and Mrs Wynne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6E51C-FE37-F6B3-22CF-8E7ECCEB0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b="1" dirty="0"/>
              <a:t>Welcome to Year 3!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5BD0A5-146D-472D-7B87-D476D140C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</a:rPr>
              <a:t>Welcome to Year 3! We are excited to work with you and your child next year.</a:t>
            </a:r>
          </a:p>
          <a:p>
            <a:r>
              <a:rPr lang="en-GB" dirty="0">
                <a:solidFill>
                  <a:srgbClr val="008000"/>
                </a:solidFill>
              </a:rPr>
              <a:t>Year 3 is an exciting milestone as children move from Key Stage 1 into Key Stage 2.</a:t>
            </a:r>
          </a:p>
          <a:p>
            <a:r>
              <a:rPr lang="en-GB" dirty="0">
                <a:solidFill>
                  <a:srgbClr val="008000"/>
                </a:solidFill>
              </a:rPr>
              <a:t>This year brings new opportunities, greater independence and lots of exciting learning experiences.</a:t>
            </a:r>
          </a:p>
        </p:txBody>
      </p:sp>
    </p:spTree>
    <p:extLst>
      <p:ext uri="{BB962C8B-B14F-4D97-AF65-F5344CB8AC3E}">
        <p14:creationId xmlns:p14="http://schemas.microsoft.com/office/powerpoint/2010/main" val="2870143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FA624-3513-BB32-0770-5F6543803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9130"/>
            <a:ext cx="8229600" cy="1143000"/>
          </a:xfrm>
        </p:spPr>
        <p:txBody>
          <a:bodyPr/>
          <a:lstStyle/>
          <a:p>
            <a:r>
              <a:rPr lang="en-GB" b="1" dirty="0"/>
              <a:t>Staffing Structure in Year 3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E077555-49C9-DEE7-7BAB-0739A8A94A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304847"/>
              </p:ext>
            </p:extLst>
          </p:nvPr>
        </p:nvGraphicFramePr>
        <p:xfrm>
          <a:off x="457200" y="1266196"/>
          <a:ext cx="8229600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56">
                  <a:extLst>
                    <a:ext uri="{9D8B030D-6E8A-4147-A177-3AD203B41FA5}">
                      <a16:colId xmlns:a16="http://schemas.microsoft.com/office/drawing/2014/main" val="119354143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4147041526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781092188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9806523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018626818"/>
                    </a:ext>
                  </a:extLst>
                </a:gridCol>
                <a:gridCol w="1666528">
                  <a:extLst>
                    <a:ext uri="{9D8B030D-6E8A-4147-A177-3AD203B41FA5}">
                      <a16:colId xmlns:a16="http://schemas.microsoft.com/office/drawing/2014/main" val="262484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9723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/>
                        <a:t>A.M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Mrs Stuart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Mrs Stuart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589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/>
                        <a:t>P.M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Mrs Carter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Mrs Wynne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Miss Sawford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39693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0F7FC9F-AD19-7683-A799-4C3F436FC43A}"/>
              </a:ext>
            </a:extLst>
          </p:cNvPr>
          <p:cNvSpPr txBox="1"/>
          <p:nvPr/>
        </p:nvSpPr>
        <p:spPr>
          <a:xfrm>
            <a:off x="323527" y="3777394"/>
            <a:ext cx="84969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8000"/>
                </a:solidFill>
              </a:rPr>
              <a:t>We value a strong partnership between home and school and know that children thrive when we work together.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CF3318-4B83-0F09-DFCC-F1DCFA672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32" y="5347055"/>
            <a:ext cx="1245308" cy="9935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AA9CFE8-11D6-7E00-9387-939BA08944B0}"/>
              </a:ext>
            </a:extLst>
          </p:cNvPr>
          <p:cNvSpPr txBox="1"/>
          <p:nvPr/>
        </p:nvSpPr>
        <p:spPr>
          <a:xfrm>
            <a:off x="1331640" y="5336048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289BCE"/>
                </a:solidFill>
              </a:rPr>
              <a:t>We will always try to respond to received </a:t>
            </a:r>
            <a:r>
              <a:rPr lang="en-GB" i="1" dirty="0" err="1">
                <a:solidFill>
                  <a:srgbClr val="289BCE"/>
                </a:solidFill>
              </a:rPr>
              <a:t>DoJo</a:t>
            </a:r>
            <a:r>
              <a:rPr lang="en-GB" i="1" dirty="0">
                <a:solidFill>
                  <a:srgbClr val="289BCE"/>
                </a:solidFill>
              </a:rPr>
              <a:t> messages as quickly as possible.  However, please be aware that we cannot respond during the school day, when we are teaching.  </a:t>
            </a:r>
            <a:br>
              <a:rPr lang="en-GB" i="1" dirty="0">
                <a:solidFill>
                  <a:srgbClr val="289BCE"/>
                </a:solidFill>
              </a:rPr>
            </a:br>
            <a:r>
              <a:rPr lang="en-GB" i="1" dirty="0">
                <a:solidFill>
                  <a:srgbClr val="289BCE"/>
                </a:solidFill>
              </a:rPr>
              <a:t>Also, any messages sent to specific staff members on non-working days will be responded to on our next working day.</a:t>
            </a:r>
          </a:p>
        </p:txBody>
      </p:sp>
    </p:spTree>
    <p:extLst>
      <p:ext uri="{BB962C8B-B14F-4D97-AF65-F5344CB8AC3E}">
        <p14:creationId xmlns:p14="http://schemas.microsoft.com/office/powerpoint/2010/main" val="405972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19037-A315-68F1-29B2-085F8FD60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52" y="88962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move from Key Stage 1 to Key Stage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66D9C-0824-087F-AA92-2F96A043B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52" y="1124744"/>
            <a:ext cx="8633048" cy="5616624"/>
          </a:xfrm>
          <a:solidFill>
            <a:srgbClr val="FFFFCC"/>
          </a:solidFill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8000"/>
                </a:solidFill>
              </a:rPr>
              <a:t>The transition from Year 2 to Year 3 is an important step in your child's education.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r>
              <a:rPr lang="en-GB" dirty="0">
                <a:solidFill>
                  <a:srgbClr val="008000"/>
                </a:solidFill>
              </a:rPr>
              <a:t>Children (and adults) will notice: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Higher expectations for independence.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Longer periods of concentration and learning.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Greater responsibility for their organisation and belongings.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More opportunities to explain their thinking and work independently.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A broader and more challenging curriculum.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r>
              <a:rPr lang="en-GB" dirty="0">
                <a:solidFill>
                  <a:srgbClr val="008000"/>
                </a:solidFill>
              </a:rPr>
              <a:t>This transition is carefully supported, and children are given time to settle into new routines and expectations.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777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879C7-3D81-4CF2-A8EC-EA002D848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/>
              <a:t>What changes in Year 3?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013B8-BD24-8FA8-633A-EE83A2767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7606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8000"/>
                </a:solidFill>
              </a:rPr>
              <a:t>Learning becomes more independent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8000"/>
                </a:solidFill>
              </a:rPr>
              <a:t>Children are encouraged to:</a:t>
            </a:r>
          </a:p>
          <a:p>
            <a:r>
              <a:rPr lang="en-GB" sz="1600" dirty="0">
                <a:solidFill>
                  <a:srgbClr val="008000"/>
                </a:solidFill>
              </a:rPr>
              <a:t>Read and follow instructions independently.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Organise their equipment and belongings.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Take increasing responsibility for completing tasks.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Edit and improve their own work.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8000"/>
                </a:solidFill>
              </a:rPr>
              <a:t>Greater challenge and depth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8000"/>
                </a:solidFill>
              </a:rPr>
              <a:t>Children will:</a:t>
            </a:r>
          </a:p>
          <a:p>
            <a:r>
              <a:rPr lang="en-GB" sz="1600" dirty="0">
                <a:solidFill>
                  <a:srgbClr val="008000"/>
                </a:solidFill>
              </a:rPr>
              <a:t>Complete longer pieces of writing.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Solve more complex mathematical problems.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Explain and justify their answers and ideas.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Develop greater resilience when learning feels challenging.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8000"/>
                </a:solidFill>
              </a:rPr>
              <a:t>Increased expectations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8000"/>
                </a:solidFill>
              </a:rPr>
              <a:t>We expect children to:</a:t>
            </a:r>
          </a:p>
          <a:p>
            <a:r>
              <a:rPr lang="en-GB" sz="1600" dirty="0">
                <a:solidFill>
                  <a:srgbClr val="008000"/>
                </a:solidFill>
              </a:rPr>
              <a:t>Listen carefully and follow instructions.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Persevere when tasks are difficult.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Learn from mistakes and feedback.</a:t>
            </a:r>
          </a:p>
          <a:p>
            <a:r>
              <a:rPr lang="en-GB" sz="1600" dirty="0">
                <a:solidFill>
                  <a:srgbClr val="008000"/>
                </a:solidFill>
              </a:rPr>
              <a:t>Take pride in the presentation of their work.</a:t>
            </a:r>
          </a:p>
        </p:txBody>
      </p:sp>
    </p:spTree>
    <p:extLst>
      <p:ext uri="{BB962C8B-B14F-4D97-AF65-F5344CB8AC3E}">
        <p14:creationId xmlns:p14="http://schemas.microsoft.com/office/powerpoint/2010/main" val="1686465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67BAD-37F3-357A-5753-9D194EC05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/>
              <a:t>The Year 3 Curriculum</a:t>
            </a:r>
            <a:r>
              <a:rPr lang="en-GB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85A89-C9C2-4261-4899-8C42F10E3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14602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8000"/>
                </a:solidFill>
              </a:rPr>
              <a:t>Year 3 follows the National Curriculum for England and builds upon the learning from Key Stage 1.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r>
              <a:rPr lang="en-GB" dirty="0">
                <a:solidFill>
                  <a:srgbClr val="008000"/>
                </a:solidFill>
              </a:rPr>
              <a:t>Highlights include: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8000"/>
                </a:solidFill>
              </a:rPr>
              <a:t>Developing fluency and confidence in reading.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8000"/>
                </a:solidFill>
              </a:rPr>
              <a:t>Writing longer and more detailed pieces across a range of genres.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8000"/>
                </a:solidFill>
              </a:rPr>
              <a:t>Building secure understanding of number and calculation.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8000"/>
                </a:solidFill>
              </a:rPr>
              <a:t>Learning and applying times tables knowledge.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8000"/>
                </a:solidFill>
              </a:rPr>
              <a:t>Studying exciting topics in science, history, geography, art and computing.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737EB4-3279-3E71-454A-CCACF0D3A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161337"/>
            <a:ext cx="2823721" cy="89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258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254A5-00B6-F0DE-D1EE-180EFAC11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Times Tables in Year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B9EB4-6132-E4DA-B8FF-02398256D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8000"/>
                </a:solidFill>
              </a:rPr>
              <a:t>A major focus in Year 3 is developing multiplication and division fluency.</a:t>
            </a:r>
          </a:p>
          <a:p>
            <a:r>
              <a:rPr lang="en-GB" dirty="0">
                <a:solidFill>
                  <a:srgbClr val="008000"/>
                </a:solidFill>
              </a:rPr>
              <a:t>By the end of Year 3, children should be increasingly confident with: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2 times table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3 times table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4 times table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5 times table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8 times table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8000"/>
                </a:solidFill>
              </a:rPr>
              <a:t>10 times table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9B7563-4234-B68B-CE5F-D88CBC760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2829" y="2953544"/>
            <a:ext cx="3271270" cy="23042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398C88E-EB44-9CDB-083F-70B0D7EF0E42}"/>
              </a:ext>
            </a:extLst>
          </p:cNvPr>
          <p:cNvSpPr txBox="1"/>
          <p:nvPr/>
        </p:nvSpPr>
        <p:spPr>
          <a:xfrm>
            <a:off x="3059832" y="5157192"/>
            <a:ext cx="619268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i="1" dirty="0">
                <a:solidFill>
                  <a:srgbClr val="289BCE"/>
                </a:solidFill>
              </a:rPr>
              <a:t>Top Tip!</a:t>
            </a:r>
          </a:p>
          <a:p>
            <a:pPr algn="ctr"/>
            <a:r>
              <a:rPr lang="en-GB" sz="1600" b="1" i="1" dirty="0">
                <a:solidFill>
                  <a:srgbClr val="FF3399"/>
                </a:solidFill>
              </a:rPr>
              <a:t>Little and often practice is far more effective than occasional longer sessions.</a:t>
            </a:r>
          </a:p>
          <a:p>
            <a:pPr algn="ctr"/>
            <a:r>
              <a:rPr lang="en-GB" sz="1600" b="1" i="1" dirty="0">
                <a:solidFill>
                  <a:srgbClr val="FF3399"/>
                </a:solidFill>
              </a:rPr>
              <a:t>TTRS recommends 3 minutes daily as the most effective way for children to practice times table recall.</a:t>
            </a:r>
          </a:p>
        </p:txBody>
      </p:sp>
    </p:spTree>
    <p:extLst>
      <p:ext uri="{BB962C8B-B14F-4D97-AF65-F5344CB8AC3E}">
        <p14:creationId xmlns:p14="http://schemas.microsoft.com/office/powerpoint/2010/main" val="807874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1207"/>
            <a:ext cx="4320480" cy="43204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330FDC-8F8E-2E22-BD87-69B14F63365A}"/>
              </a:ext>
            </a:extLst>
          </p:cNvPr>
          <p:cNvSpPr txBox="1"/>
          <p:nvPr/>
        </p:nvSpPr>
        <p:spPr>
          <a:xfrm>
            <a:off x="504350" y="254208"/>
            <a:ext cx="81353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The Single Most Important Thing You Can Do at Home: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925378-1005-77CE-3440-16E35FA80EBD}"/>
              </a:ext>
            </a:extLst>
          </p:cNvPr>
          <p:cNvSpPr txBox="1"/>
          <p:nvPr/>
        </p:nvSpPr>
        <p:spPr>
          <a:xfrm>
            <a:off x="4716016" y="2044005"/>
            <a:ext cx="4572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8000"/>
                </a:solidFill>
              </a:rPr>
              <a:t>Just 5-10 minutes of reading 5 times a week makes a huge difference.</a:t>
            </a:r>
            <a:br>
              <a:rPr lang="en-GB" sz="2800" dirty="0">
                <a:solidFill>
                  <a:srgbClr val="008000"/>
                </a:solidFill>
              </a:rPr>
            </a:br>
            <a:endParaRPr lang="en-GB" sz="2800" dirty="0">
              <a:solidFill>
                <a:srgbClr val="008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8000"/>
                </a:solidFill>
              </a:rPr>
              <a:t>Children who do not read regularly at home make significantly less progress than those who do.</a:t>
            </a:r>
          </a:p>
        </p:txBody>
      </p:sp>
    </p:spTree>
    <p:extLst>
      <p:ext uri="{BB962C8B-B14F-4D97-AF65-F5344CB8AC3E}">
        <p14:creationId xmlns:p14="http://schemas.microsoft.com/office/powerpoint/2010/main" val="1889850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43CDB-742F-C26F-CA70-7F2AE8A2A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 Learning Behaviours for Success in Year 3: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3EDCD-DB46-DCC8-B964-07D452311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412776"/>
            <a:ext cx="8507288" cy="524604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8000"/>
                </a:solidFill>
              </a:rPr>
              <a:t>The most successful learners are </a:t>
            </a:r>
            <a:br>
              <a:rPr lang="en-GB" dirty="0">
                <a:solidFill>
                  <a:srgbClr val="008000"/>
                </a:solidFill>
              </a:rPr>
            </a:br>
            <a:r>
              <a:rPr lang="en-GB" dirty="0">
                <a:solidFill>
                  <a:srgbClr val="008000"/>
                </a:solidFill>
              </a:rPr>
              <a:t>not always the quickest learners.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r>
              <a:rPr lang="en-GB" dirty="0">
                <a:solidFill>
                  <a:srgbClr val="008000"/>
                </a:solidFill>
              </a:rPr>
              <a:t>We want children to develop:</a:t>
            </a:r>
            <a:br>
              <a:rPr lang="en-GB" dirty="0">
                <a:solidFill>
                  <a:srgbClr val="008000"/>
                </a:solidFill>
              </a:rPr>
            </a:br>
            <a:endParaRPr lang="en-GB" dirty="0">
              <a:solidFill>
                <a:srgbClr val="008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Resilience</a:t>
            </a:r>
            <a:r>
              <a:rPr lang="en-GB" dirty="0">
                <a:solidFill>
                  <a:srgbClr val="008000"/>
                </a:solidFill>
              </a:rPr>
              <a:t> - keeping going when learning is difficult.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Independence</a:t>
            </a:r>
            <a:r>
              <a:rPr lang="en-GB" dirty="0">
                <a:solidFill>
                  <a:srgbClr val="008000"/>
                </a:solidFill>
              </a:rPr>
              <a:t> - trying first before asking for help.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Organisation</a:t>
            </a:r>
            <a:r>
              <a:rPr lang="en-GB" dirty="0">
                <a:solidFill>
                  <a:srgbClr val="008000"/>
                </a:solidFill>
              </a:rPr>
              <a:t> - remembering equipment.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Curiosity</a:t>
            </a:r>
            <a:r>
              <a:rPr lang="en-GB" dirty="0">
                <a:solidFill>
                  <a:srgbClr val="008000"/>
                </a:solidFill>
              </a:rPr>
              <a:t> - asking questions and showing interest.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Responsibility</a:t>
            </a:r>
            <a:r>
              <a:rPr lang="en-GB" dirty="0">
                <a:solidFill>
                  <a:srgbClr val="008000"/>
                </a:solidFill>
              </a:rPr>
              <a:t> - taking ownership of their learning.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8000"/>
                </a:solidFill>
              </a:rPr>
              <a:t>Confidence</a:t>
            </a:r>
            <a:r>
              <a:rPr lang="en-GB" dirty="0">
                <a:solidFill>
                  <a:srgbClr val="008000"/>
                </a:solidFill>
              </a:rPr>
              <a:t> – making mistakes is an important part of learning.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FD9653-E0FA-C6DA-D192-81CF0B214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3268" y="1163881"/>
            <a:ext cx="3201219" cy="183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00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6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D03D18-CC8E-9C70-1DE3-27CED2F5F2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850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85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99392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b="1" dirty="0">
                <a:latin typeface="+mn-lt"/>
              </a:rPr>
              <a:t>Our vision:</a:t>
            </a:r>
          </a:p>
        </p:txBody>
      </p:sp>
      <p:pic>
        <p:nvPicPr>
          <p:cNvPr id="4" name="Picture 2" descr="Green shoots: What policies should governments implement to encourage a  greener recovery from COVID-19? | Aurora Energy Research">
            <a:extLst>
              <a:ext uri="{FF2B5EF4-FFF2-40B4-BE49-F238E27FC236}">
                <a16:creationId xmlns:a16="http://schemas.microsoft.com/office/drawing/2014/main" id="{51146AE3-508E-4F85-9985-B3C29F64F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03720"/>
            <a:ext cx="6360073" cy="358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34FEE4F-183D-4A94-89D2-BBEF7F3D0F77}"/>
              </a:ext>
            </a:extLst>
          </p:cNvPr>
          <p:cNvSpPr txBox="1">
            <a:spLocks/>
          </p:cNvSpPr>
          <p:nvPr/>
        </p:nvSpPr>
        <p:spPr>
          <a:xfrm>
            <a:off x="769492" y="4869160"/>
            <a:ext cx="7772400" cy="1872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008000"/>
                </a:solidFill>
                <a:latin typeface="+mn-lt"/>
              </a:rPr>
              <a:t>Growing every learner to be the very best version of themselves…</a:t>
            </a:r>
          </a:p>
        </p:txBody>
      </p:sp>
    </p:spTree>
    <p:extLst>
      <p:ext uri="{BB962C8B-B14F-4D97-AF65-F5344CB8AC3E}">
        <p14:creationId xmlns:p14="http://schemas.microsoft.com/office/powerpoint/2010/main" val="3458557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760" y="188640"/>
            <a:ext cx="88924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algn="ctr"/>
            <a:r>
              <a:rPr lang="en-GB" sz="4500" b="1" dirty="0"/>
              <a:t>We can’t wait to welcome you to Year 3 in September!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328" y="2996952"/>
            <a:ext cx="1833344" cy="181674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D59A80-258B-0B4C-49D8-E1C38F01F51E}"/>
              </a:ext>
            </a:extLst>
          </p:cNvPr>
          <p:cNvSpPr txBox="1"/>
          <p:nvPr/>
        </p:nvSpPr>
        <p:spPr>
          <a:xfrm>
            <a:off x="2663788" y="4939583"/>
            <a:ext cx="381642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rgbClr val="008000"/>
                </a:solidFill>
              </a:rPr>
              <a:t>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201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8000"/>
                </a:solidFill>
              </a:rPr>
              <a:t>School Expectations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1468314"/>
            <a:ext cx="885698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Attend school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Lateness really impact – be ready, be on time – everyday 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School uniform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Correct PE kit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Enrichment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Home-school agreement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Reading – </a:t>
            </a:r>
            <a:r>
              <a:rPr lang="en-GB" sz="2400" b="1" dirty="0">
                <a:solidFill>
                  <a:srgbClr val="008000"/>
                </a:solidFill>
              </a:rPr>
              <a:t>every school day </a:t>
            </a:r>
            <a:r>
              <a:rPr lang="en-GB" sz="2400" dirty="0"/>
              <a:t>– 5 minutes (at least), 5 times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Spellings – practise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Progress sharing – reports termly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Effective Parent-Teacher </a:t>
            </a:r>
            <a:r>
              <a:rPr lang="en-GB" sz="2400" b="1" dirty="0"/>
              <a:t>partnership</a:t>
            </a:r>
            <a:r>
              <a:rPr lang="en-GB" sz="2400" dirty="0"/>
              <a:t> is crucial to ensure </a:t>
            </a:r>
          </a:p>
          <a:p>
            <a:r>
              <a:rPr lang="en-GB" sz="2400" dirty="0"/>
              <a:t>     your child makes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4994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98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16" y="12576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8000"/>
                </a:solidFill>
              </a:rPr>
              <a:t>Key Stage 2: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697260"/>
            <a:ext cx="889248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3200" b="1" i="1" dirty="0">
                <a:solidFill>
                  <a:srgbClr val="008000"/>
                </a:solidFill>
              </a:rPr>
              <a:t>A broad and balanced curriculum offer.</a:t>
            </a:r>
          </a:p>
          <a:p>
            <a:r>
              <a:rPr lang="en-GB" sz="3200" b="1" dirty="0">
                <a:solidFill>
                  <a:srgbClr val="008000"/>
                </a:solidFill>
              </a:rPr>
              <a:t>Children will access learning and teaching in:</a:t>
            </a:r>
          </a:p>
          <a:p>
            <a:endParaRPr lang="en-GB" b="1" dirty="0">
              <a:solidFill>
                <a:srgbClr val="008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Writing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Mathematics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PE – twice weekly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Art and Design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Religious Education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History and Geography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PSHE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Music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Spanish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8000"/>
                </a:solidFill>
                <a:latin typeface="SassoonInfant" panose="00000400000000000000" pitchFamily="2" charset="0"/>
              </a:rPr>
              <a:t>Forest School opportunity</a:t>
            </a:r>
            <a:endParaRPr lang="en-GB" sz="1600" dirty="0">
              <a:solidFill>
                <a:srgbClr val="008000"/>
              </a:solidFill>
            </a:endParaRPr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240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b="1" dirty="0"/>
              <a:t>Learning at Asterdale…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5760" y="1454487"/>
            <a:ext cx="8892480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r>
              <a:rPr lang="en-GB" sz="4000" dirty="0">
                <a:solidFill>
                  <a:srgbClr val="008000"/>
                </a:solidFill>
                <a:latin typeface="Berlin Sans FB Demi" panose="020E0802020502020306" pitchFamily="34" charset="0"/>
              </a:rPr>
              <a:t>Enrichment is at the heart of our curriculum approach</a:t>
            </a:r>
          </a:p>
          <a:p>
            <a:endParaRPr lang="en-GB" sz="3200" dirty="0">
              <a:solidFill>
                <a:srgbClr val="008000"/>
              </a:solidFill>
              <a:latin typeface="SassoonInfant" panose="000004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008000"/>
                </a:solidFill>
                <a:latin typeface="SassoonInfant" panose="00000400000000000000" pitchFamily="2" charset="0"/>
              </a:rPr>
              <a:t>Enrichment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008000"/>
                </a:solidFill>
                <a:latin typeface="SassoonInfant" panose="00000400000000000000" pitchFamily="2" charset="0"/>
              </a:rPr>
              <a:t>Experiences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008000"/>
                </a:solidFill>
                <a:latin typeface="SassoonInfant" panose="00000400000000000000" pitchFamily="2" charset="0"/>
              </a:rPr>
              <a:t>Connections </a:t>
            </a:r>
          </a:p>
          <a:p>
            <a:r>
              <a:rPr lang="en-GB" sz="2400" b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8" name="Picture 7" descr="Image result for learning away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235">
            <a:off x="6689317" y="533472"/>
            <a:ext cx="2299811" cy="92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21D2D7F2-6BC5-423C-B3C2-2421C18128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975" y="5102297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586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b="1" dirty="0"/>
              <a:t>Our school values</a:t>
            </a:r>
          </a:p>
        </p:txBody>
      </p:sp>
      <p:pic>
        <p:nvPicPr>
          <p:cNvPr id="5" name="Picture 2" descr="https://www.asterdaleprimaryschool.co.uk/_site/data/files/images/auto_upload/page/29/ACC1854D814F0D1ACA9C4FF674BC9525.png">
            <a:extLst>
              <a:ext uri="{FF2B5EF4-FFF2-40B4-BE49-F238E27FC236}">
                <a16:creationId xmlns:a16="http://schemas.microsoft.com/office/drawing/2014/main" id="{5E0524F1-34EF-4CBA-B536-67A390424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295" r="2344" b="1404"/>
          <a:stretch/>
        </p:blipFill>
        <p:spPr bwMode="auto">
          <a:xfrm>
            <a:off x="5004048" y="1124744"/>
            <a:ext cx="3733751" cy="5314331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06C8CF-9E5A-4B92-90EF-C72B1EF49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65" y="1628800"/>
            <a:ext cx="4283436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61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6"/>
            <a:ext cx="8711364" cy="1461329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8000"/>
                </a:solidFill>
              </a:rPr>
              <a:t>Our toolkit for learning excellence…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757A88-823D-4DCB-A148-75771F60A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121916"/>
            <a:ext cx="8244408" cy="375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92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6116d0-0e11-4233-9548-c1daa609244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C6466E345F4547A2D0EB467D43E49E" ma:contentTypeVersion="16" ma:contentTypeDescription="Create a new document." ma:contentTypeScope="" ma:versionID="eeab4659b1f4e602b361fb18ffe60c81">
  <xsd:schema xmlns:xsd="http://www.w3.org/2001/XMLSchema" xmlns:xs="http://www.w3.org/2001/XMLSchema" xmlns:p="http://schemas.microsoft.com/office/2006/metadata/properties" xmlns:ns3="a66116d0-0e11-4233-9548-c1daa6092448" xmlns:ns4="24110567-016f-4336-8406-02b18e14b1a5" targetNamespace="http://schemas.microsoft.com/office/2006/metadata/properties" ma:root="true" ma:fieldsID="1be45bfe2f757d103689e7876dbd9765" ns3:_="" ns4:_="">
    <xsd:import namespace="a66116d0-0e11-4233-9548-c1daa6092448"/>
    <xsd:import namespace="24110567-016f-4336-8406-02b18e14b1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116d0-0e11-4233-9548-c1daa60924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110567-016f-4336-8406-02b18e14b1a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C72433-E0A6-4321-9651-2BA376868537}">
  <ds:schemaRefs>
    <ds:schemaRef ds:uri="a66116d0-0e11-4233-9548-c1daa6092448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24110567-016f-4336-8406-02b18e14b1a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3EFFA88-1745-4FED-B103-3A9114E534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70A1EE-100A-4083-987D-0006D2DEB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6116d0-0e11-4233-9548-c1daa6092448"/>
    <ds:schemaRef ds:uri="24110567-016f-4336-8406-02b18e14b1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847</Words>
  <Application>Microsoft Office PowerPoint</Application>
  <PresentationFormat>On-screen Show (4:3)</PresentationFormat>
  <Paragraphs>164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Berlin Sans FB Demi</vt:lpstr>
      <vt:lpstr>Calibri</vt:lpstr>
      <vt:lpstr>SassoonInfant</vt:lpstr>
      <vt:lpstr>Wingdings</vt:lpstr>
      <vt:lpstr>Office Theme</vt:lpstr>
      <vt:lpstr>Meet the Teacher</vt:lpstr>
      <vt:lpstr>Welcome to Year 3!</vt:lpstr>
      <vt:lpstr>Staffing Structure in Year 3</vt:lpstr>
      <vt:lpstr>The move from Key Stage 1 to Key Stage 2</vt:lpstr>
      <vt:lpstr>What changes in Year 3?</vt:lpstr>
      <vt:lpstr>The Year 3 Curriculum:</vt:lpstr>
      <vt:lpstr>Times Tables in Year 3</vt:lpstr>
      <vt:lpstr> </vt:lpstr>
      <vt:lpstr> Learning Behaviours for Success in Year 3: </vt:lpstr>
      <vt:lpstr>PowerPoint Presentation</vt:lpstr>
      <vt:lpstr>Our vision:</vt:lpstr>
      <vt:lpstr>PowerPoint Presentation</vt:lpstr>
      <vt:lpstr>School Expectations</vt:lpstr>
      <vt:lpstr>Key Stage 2:</vt:lpstr>
      <vt:lpstr>Learning at Asterdale… </vt:lpstr>
      <vt:lpstr>Our school values</vt:lpstr>
      <vt:lpstr>Our toolkit for learning excellence…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SMSC</dc:title>
  <dc:creator>Administrator</dc:creator>
  <cp:lastModifiedBy>Ashley Carter</cp:lastModifiedBy>
  <cp:revision>29</cp:revision>
  <cp:lastPrinted>2015-06-25T09:55:14Z</cp:lastPrinted>
  <dcterms:created xsi:type="dcterms:W3CDTF">2015-06-09T13:44:55Z</dcterms:created>
  <dcterms:modified xsi:type="dcterms:W3CDTF">2026-07-11T15:42:03Z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0x010100FEC6466E345F4547A2D0EB467D43E49E</vt:lpwstr>
  </property>
</Properties>
</file>