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handoutMasterIdLst>
    <p:handoutMasterId r:id="rId20"/>
  </p:handoutMasterIdLst>
  <p:sldIdLst>
    <p:sldId id="256" r:id="rId5"/>
    <p:sldId id="293" r:id="rId6"/>
    <p:sldId id="288" r:id="rId7"/>
    <p:sldId id="289" r:id="rId8"/>
    <p:sldId id="257" r:id="rId9"/>
    <p:sldId id="258" r:id="rId10"/>
    <p:sldId id="277" r:id="rId11"/>
    <p:sldId id="259" r:id="rId12"/>
    <p:sldId id="284" r:id="rId13"/>
    <p:sldId id="290" r:id="rId14"/>
    <p:sldId id="285" r:id="rId15"/>
    <p:sldId id="276" r:id="rId16"/>
    <p:sldId id="291" r:id="rId17"/>
    <p:sldId id="287" r:id="rId18"/>
    <p:sldId id="292" r:id="rId19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FC92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437" autoAdjust="0"/>
    <p:restoredTop sz="94660"/>
  </p:normalViewPr>
  <p:slideViewPr>
    <p:cSldViewPr>
      <p:cViewPr>
        <p:scale>
          <a:sx n="62" d="100"/>
          <a:sy n="62" d="100"/>
        </p:scale>
        <p:origin x="62" y="451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9DD4C6-C0FF-4AAC-914F-59B2D20D7B21}" type="datetimeFigureOut">
              <a:rPr lang="en-GB" smtClean="0"/>
              <a:t>10/07/2026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E4189D-216D-4AD1-92F1-1F8EF4FB01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02738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AA9E-1E10-484A-8829-0C1736CB06B3}" type="datetimeFigureOut">
              <a:rPr lang="en-GB" smtClean="0"/>
              <a:t>10/07/2026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6368D-3677-48B5-8CCB-852A64244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81501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AA9E-1E10-484A-8829-0C1736CB06B3}" type="datetimeFigureOut">
              <a:rPr lang="en-GB" smtClean="0"/>
              <a:t>10/07/2026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6368D-3677-48B5-8CCB-852A64244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39920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AA9E-1E10-484A-8829-0C1736CB06B3}" type="datetimeFigureOut">
              <a:rPr lang="en-GB" smtClean="0"/>
              <a:t>10/07/2026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6368D-3677-48B5-8CCB-852A64244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43902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AA9E-1E10-484A-8829-0C1736CB06B3}" type="datetimeFigureOut">
              <a:rPr lang="en-GB" smtClean="0"/>
              <a:t>10/07/2026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6368D-3677-48B5-8CCB-852A64244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15411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AA9E-1E10-484A-8829-0C1736CB06B3}" type="datetimeFigureOut">
              <a:rPr lang="en-GB" smtClean="0"/>
              <a:t>10/07/2026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6368D-3677-48B5-8CCB-852A64244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4828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AA9E-1E10-484A-8829-0C1736CB06B3}" type="datetimeFigureOut">
              <a:rPr lang="en-GB" smtClean="0"/>
              <a:t>10/07/2026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6368D-3677-48B5-8CCB-852A64244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66767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AA9E-1E10-484A-8829-0C1736CB06B3}" type="datetimeFigureOut">
              <a:rPr lang="en-GB" smtClean="0"/>
              <a:t>10/07/2026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6368D-3677-48B5-8CCB-852A64244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66376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AA9E-1E10-484A-8829-0C1736CB06B3}" type="datetimeFigureOut">
              <a:rPr lang="en-GB" smtClean="0"/>
              <a:t>10/07/2026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6368D-3677-48B5-8CCB-852A64244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69865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AA9E-1E10-484A-8829-0C1736CB06B3}" type="datetimeFigureOut">
              <a:rPr lang="en-GB" smtClean="0"/>
              <a:t>10/07/2026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6368D-3677-48B5-8CCB-852A64244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8300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AA9E-1E10-484A-8829-0C1736CB06B3}" type="datetimeFigureOut">
              <a:rPr lang="en-GB" smtClean="0"/>
              <a:t>10/07/2026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6368D-3677-48B5-8CCB-852A64244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7871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FAA9E-1E10-484A-8829-0C1736CB06B3}" type="datetimeFigureOut">
              <a:rPr lang="en-GB" smtClean="0"/>
              <a:t>10/07/2026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6368D-3677-48B5-8CCB-852A64244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59439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FFAA9E-1E10-484A-8829-0C1736CB06B3}" type="datetimeFigureOut">
              <a:rPr lang="en-GB" smtClean="0"/>
              <a:t>10/07/2026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E6368D-3677-48B5-8CCB-852A642447B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1314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s://www.google.com/url?sa=i&amp;source=images&amp;cd=&amp;cad=rja&amp;uact=8&amp;ved=2ahUKEwj97fq4u5vbAhXHshQKHeM-CE8QjRx6BAgBEAU&amp;url=http://www.lotc.org.uk/the-learning-away-consortium/&amp;psig=AOvVaw32xK2XFM1gzFHeLEAhC3Qr&amp;ust=1527152207778633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3528" y="0"/>
            <a:ext cx="8206680" cy="1484784"/>
          </a:xfrm>
        </p:spPr>
        <p:txBody>
          <a:bodyPr>
            <a:noAutofit/>
          </a:bodyPr>
          <a:lstStyle/>
          <a:p>
            <a:r>
              <a:rPr lang="en-GB" sz="6600" dirty="0">
                <a:latin typeface="+mn-lt"/>
              </a:rPr>
              <a:t>Meet the Teacher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5536" y="1340768"/>
            <a:ext cx="8352928" cy="3359224"/>
          </a:xfrm>
        </p:spPr>
        <p:txBody>
          <a:bodyPr>
            <a:normAutofit fontScale="40000" lnSpcReduction="20000"/>
          </a:bodyPr>
          <a:lstStyle/>
          <a:p>
            <a:endParaRPr lang="en-GB" sz="2300" dirty="0">
              <a:solidFill>
                <a:srgbClr val="FF0000"/>
              </a:solidFill>
            </a:endParaRPr>
          </a:p>
          <a:p>
            <a:r>
              <a:rPr lang="en-GB" sz="6000" dirty="0">
                <a:solidFill>
                  <a:srgbClr val="008000"/>
                </a:solidFill>
              </a:rPr>
              <a:t>Everyday Excellence in Year 6 </a:t>
            </a:r>
          </a:p>
          <a:p>
            <a:endParaRPr lang="en-GB" sz="6000" dirty="0">
              <a:solidFill>
                <a:srgbClr val="008000"/>
              </a:solidFill>
            </a:endParaRPr>
          </a:p>
          <a:p>
            <a:r>
              <a:rPr lang="en-GB" sz="6000" dirty="0">
                <a:solidFill>
                  <a:srgbClr val="008000"/>
                </a:solidFill>
              </a:rPr>
              <a:t>Parents are invited to come along to discuss new year group expectations for children in Year 6 in September on Tuesday the 14</a:t>
            </a:r>
            <a:r>
              <a:rPr lang="en-GB" sz="6000" baseline="30000" dirty="0">
                <a:solidFill>
                  <a:srgbClr val="008000"/>
                </a:solidFill>
              </a:rPr>
              <a:t>th</a:t>
            </a:r>
            <a:r>
              <a:rPr lang="en-GB" sz="6000" dirty="0">
                <a:solidFill>
                  <a:srgbClr val="008000"/>
                </a:solidFill>
              </a:rPr>
              <a:t> of July. </a:t>
            </a:r>
          </a:p>
          <a:p>
            <a:endParaRPr lang="en-GB" sz="6000" dirty="0">
              <a:solidFill>
                <a:srgbClr val="008000"/>
              </a:solidFill>
            </a:endParaRPr>
          </a:p>
          <a:p>
            <a:r>
              <a:rPr lang="en-GB" sz="6000" dirty="0">
                <a:solidFill>
                  <a:srgbClr val="008000"/>
                </a:solidFill>
              </a:rPr>
              <a:t>If unable to attend, a copy of information shared will be posted via class dojo.</a:t>
            </a:r>
          </a:p>
          <a:p>
            <a:endParaRPr lang="en-GB" sz="4400" dirty="0">
              <a:solidFill>
                <a:srgbClr val="FF0000"/>
              </a:solidFill>
            </a:endParaRPr>
          </a:p>
        </p:txBody>
      </p:sp>
      <p:pic>
        <p:nvPicPr>
          <p:cNvPr id="8" name="Picture 7" descr="C:\Users\c.strecker\Desktop\Asterdale Primary logo.jpg">
            <a:extLst>
              <a:ext uri="{FF2B5EF4-FFF2-40B4-BE49-F238E27FC236}">
                <a16:creationId xmlns:a16="http://schemas.microsoft.com/office/drawing/2014/main" id="{654E1429-FE84-408F-BD47-1FA53782A4D7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4880" y="5085184"/>
            <a:ext cx="1545312" cy="1487429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8568FCA-7144-4FBB-93D2-6A58C89C6EBF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2843808" y="5085184"/>
            <a:ext cx="1728192" cy="1509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4166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0"/>
            <a:ext cx="7772400" cy="1872952"/>
          </a:xfrm>
        </p:spPr>
        <p:txBody>
          <a:bodyPr>
            <a:noAutofit/>
          </a:bodyPr>
          <a:lstStyle/>
          <a:p>
            <a:r>
              <a:rPr lang="en-GB" sz="8000" dirty="0">
                <a:latin typeface="+mn-lt"/>
              </a:rPr>
              <a:t>Meet the Teacher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5536" y="2276872"/>
            <a:ext cx="8352928" cy="2423120"/>
          </a:xfrm>
        </p:spPr>
        <p:txBody>
          <a:bodyPr>
            <a:normAutofit fontScale="92500" lnSpcReduction="20000"/>
          </a:bodyPr>
          <a:lstStyle/>
          <a:p>
            <a:endParaRPr lang="en-GB" sz="2400" dirty="0">
              <a:solidFill>
                <a:srgbClr val="FF0000"/>
              </a:solidFill>
            </a:endParaRPr>
          </a:p>
          <a:p>
            <a:r>
              <a:rPr lang="en-GB" sz="4400" dirty="0">
                <a:solidFill>
                  <a:srgbClr val="008000"/>
                </a:solidFill>
              </a:rPr>
              <a:t>Everyday Excellence in Year 6 </a:t>
            </a:r>
          </a:p>
          <a:p>
            <a:endParaRPr lang="en-GB" sz="4400" dirty="0">
              <a:solidFill>
                <a:srgbClr val="008000"/>
              </a:solidFill>
            </a:endParaRPr>
          </a:p>
          <a:p>
            <a:r>
              <a:rPr lang="en-GB" sz="4400" dirty="0">
                <a:solidFill>
                  <a:srgbClr val="008000"/>
                </a:solidFill>
              </a:rPr>
              <a:t>Class teacher: Mr Seaman</a:t>
            </a:r>
          </a:p>
          <a:p>
            <a:endParaRPr lang="en-GB" sz="4400" dirty="0">
              <a:solidFill>
                <a:srgbClr val="FF0000"/>
              </a:solidFill>
            </a:endParaRPr>
          </a:p>
        </p:txBody>
      </p:sp>
      <p:pic>
        <p:nvPicPr>
          <p:cNvPr id="8" name="Picture 7" descr="C:\Users\c.strecker\Desktop\Asterdale Primary logo.jpg">
            <a:extLst>
              <a:ext uri="{FF2B5EF4-FFF2-40B4-BE49-F238E27FC236}">
                <a16:creationId xmlns:a16="http://schemas.microsoft.com/office/drawing/2014/main" id="{654E1429-FE84-408F-BD47-1FA53782A4D7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4880" y="5085184"/>
            <a:ext cx="1545312" cy="1487429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8568FCA-7144-4FBB-93D2-6A58C89C6EBF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2843808" y="5085184"/>
            <a:ext cx="1728192" cy="1509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17062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1986026-46DF-4DF5-9E50-7F2227C3FD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410" y="2132856"/>
            <a:ext cx="8551180" cy="4320480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81C1FF7A-EB7D-4D75-9622-80347D73F8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1560" y="260648"/>
            <a:ext cx="7772400" cy="1872952"/>
          </a:xfrm>
        </p:spPr>
        <p:txBody>
          <a:bodyPr>
            <a:noAutofit/>
          </a:bodyPr>
          <a:lstStyle/>
          <a:p>
            <a:r>
              <a:rPr lang="en-GB" sz="8000" dirty="0">
                <a:latin typeface="+mn-lt"/>
              </a:rPr>
              <a:t>Our vision:</a:t>
            </a:r>
          </a:p>
        </p:txBody>
      </p:sp>
    </p:spTree>
    <p:extLst>
      <p:ext uri="{BB962C8B-B14F-4D97-AF65-F5344CB8AC3E}">
        <p14:creationId xmlns:p14="http://schemas.microsoft.com/office/powerpoint/2010/main" val="20327307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81C1FF7A-EB7D-4D75-9622-80347D73F8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-99392"/>
            <a:ext cx="7772400" cy="1872952"/>
          </a:xfrm>
        </p:spPr>
        <p:txBody>
          <a:bodyPr>
            <a:noAutofit/>
          </a:bodyPr>
          <a:lstStyle/>
          <a:p>
            <a:r>
              <a:rPr lang="en-GB" sz="8000" dirty="0">
                <a:latin typeface="+mn-lt"/>
              </a:rPr>
              <a:t>Our vision:</a:t>
            </a:r>
          </a:p>
        </p:txBody>
      </p:sp>
      <p:pic>
        <p:nvPicPr>
          <p:cNvPr id="4" name="Picture 2" descr="Green shoots: What policies should governments implement to encourage a  greener recovery from COVID-19? | Aurora Energy Research">
            <a:extLst>
              <a:ext uri="{FF2B5EF4-FFF2-40B4-BE49-F238E27FC236}">
                <a16:creationId xmlns:a16="http://schemas.microsoft.com/office/drawing/2014/main" id="{51146AE3-508E-4F85-9985-B3C29F64F7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503720"/>
            <a:ext cx="6360073" cy="3580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234FEE4F-183D-4A94-89D2-BBEF7F3D0F77}"/>
              </a:ext>
            </a:extLst>
          </p:cNvPr>
          <p:cNvSpPr txBox="1">
            <a:spLocks/>
          </p:cNvSpPr>
          <p:nvPr/>
        </p:nvSpPr>
        <p:spPr>
          <a:xfrm>
            <a:off x="769492" y="4869160"/>
            <a:ext cx="7772400" cy="18729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dirty="0">
                <a:latin typeface="+mn-lt"/>
              </a:rPr>
              <a:t>Growing every learner to be the very best version of themselves…</a:t>
            </a:r>
          </a:p>
        </p:txBody>
      </p:sp>
    </p:spTree>
    <p:extLst>
      <p:ext uri="{BB962C8B-B14F-4D97-AF65-F5344CB8AC3E}">
        <p14:creationId xmlns:p14="http://schemas.microsoft.com/office/powerpoint/2010/main" val="34585574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20688"/>
            <a:ext cx="8474328" cy="550547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r>
              <a:rPr lang="en-GB" sz="3600" dirty="0">
                <a:latin typeface="SassoonInfant" panose="00000400000000000000" pitchFamily="2" charset="0"/>
              </a:rPr>
              <a:t>School Expectations</a:t>
            </a:r>
          </a:p>
          <a:p>
            <a:pPr marL="0" indent="0">
              <a:buNone/>
            </a:pPr>
            <a:r>
              <a:rPr lang="en-GB" sz="3600" dirty="0">
                <a:latin typeface="SassoonInfant" panose="00000400000000000000" pitchFamily="2" charset="0"/>
              </a:rPr>
              <a:t> </a:t>
            </a:r>
          </a:p>
          <a:p>
            <a:r>
              <a:rPr lang="en-GB" sz="3600" dirty="0">
                <a:latin typeface="SassoonInfant" panose="00000400000000000000" pitchFamily="2" charset="0"/>
              </a:rPr>
              <a:t>Class Expectations</a:t>
            </a:r>
          </a:p>
          <a:p>
            <a:pPr marL="0" indent="0">
              <a:buNone/>
            </a:pPr>
            <a:endParaRPr lang="en-GB" sz="3600" dirty="0">
              <a:latin typeface="SassoonInfant" panose="00000400000000000000" pitchFamily="2" charset="0"/>
            </a:endParaRPr>
          </a:p>
          <a:p>
            <a:r>
              <a:rPr lang="en-GB" sz="3600" dirty="0">
                <a:latin typeface="SassoonInfant" panose="00000400000000000000" pitchFamily="2" charset="0"/>
              </a:rPr>
              <a:t>Year 6 Curriculum</a:t>
            </a:r>
          </a:p>
          <a:p>
            <a:endParaRPr lang="en-GB" sz="3600" dirty="0">
              <a:latin typeface="SassoonInfant" panose="00000400000000000000" pitchFamily="2" charset="0"/>
            </a:endParaRPr>
          </a:p>
          <a:p>
            <a:r>
              <a:rPr lang="en-GB" sz="3600" dirty="0">
                <a:latin typeface="SassoonInfant" panose="00000400000000000000" pitchFamily="2" charset="0"/>
              </a:rPr>
              <a:t>Questions</a:t>
            </a:r>
          </a:p>
        </p:txBody>
      </p:sp>
      <p:pic>
        <p:nvPicPr>
          <p:cNvPr id="4" name="Picture 3" descr="C:\Users\c.strecker\Desktop\Asterdale Primary logo.jpg">
            <a:extLst>
              <a:ext uri="{FF2B5EF4-FFF2-40B4-BE49-F238E27FC236}">
                <a16:creationId xmlns:a16="http://schemas.microsoft.com/office/drawing/2014/main" id="{BF2DE95F-C607-4E12-86F6-BDB6E4B187A6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9024" y="5085184"/>
            <a:ext cx="1545312" cy="148742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079530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>
                <a:solidFill>
                  <a:srgbClr val="008000"/>
                </a:solidFill>
              </a:rPr>
              <a:t>School Expectations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51520" y="1468314"/>
            <a:ext cx="8712968" cy="43704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Attend school every day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Lateness really impacts – be ready, be on time – everyday attendance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School uniform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Correct PE kit – information to be given on the days for this.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Enrichment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Home-school agreement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Reading – </a:t>
            </a:r>
            <a:r>
              <a:rPr lang="en-GB" sz="2200" b="1" dirty="0">
                <a:solidFill>
                  <a:srgbClr val="008000"/>
                </a:solidFill>
                <a:latin typeface="SassoonInfant" panose="00000400000000000000" pitchFamily="2" charset="0"/>
              </a:rPr>
              <a:t>every school day </a:t>
            </a:r>
            <a:r>
              <a:rPr lang="en-GB" sz="2200" dirty="0">
                <a:latin typeface="SassoonInfant" panose="00000400000000000000" pitchFamily="2" charset="0"/>
              </a:rPr>
              <a:t>– 5 minutes (at least), 5 times a week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Spellings – practise at home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Progress sharing – reports termly</a:t>
            </a:r>
          </a:p>
          <a:p>
            <a:endParaRPr lang="en-GB" sz="1400" dirty="0">
              <a:latin typeface="SassoonInfant" panose="000004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Effective Parent-Teacher </a:t>
            </a:r>
            <a:r>
              <a:rPr lang="en-GB" sz="2200" b="1" dirty="0">
                <a:latin typeface="SassoonInfant" panose="00000400000000000000" pitchFamily="2" charset="0"/>
              </a:rPr>
              <a:t>partnership</a:t>
            </a:r>
            <a:r>
              <a:rPr lang="en-GB" sz="2200" dirty="0">
                <a:latin typeface="SassoonInfant" panose="00000400000000000000" pitchFamily="2" charset="0"/>
              </a:rPr>
              <a:t> is crucial to ensure </a:t>
            </a:r>
          </a:p>
          <a:p>
            <a:r>
              <a:rPr lang="en-GB" sz="2200" dirty="0">
                <a:latin typeface="SassoonInfant" panose="00000400000000000000" pitchFamily="2" charset="0"/>
              </a:rPr>
              <a:t>     your child makes progress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200" dirty="0"/>
          </a:p>
        </p:txBody>
      </p:sp>
      <p:pic>
        <p:nvPicPr>
          <p:cNvPr id="5" name="Picture 4" descr="C:\Users\c.strecker\Desktop\Asterdale Primary logo.jpg">
            <a:extLst>
              <a:ext uri="{FF2B5EF4-FFF2-40B4-BE49-F238E27FC236}">
                <a16:creationId xmlns:a16="http://schemas.microsoft.com/office/drawing/2014/main" id="{E783C66B-54AF-4B6E-80B9-5700ACAA6BA6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9024" y="5085184"/>
            <a:ext cx="1545312" cy="148742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789889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3124" y="311487"/>
            <a:ext cx="8229600" cy="1143000"/>
          </a:xfrm>
        </p:spPr>
        <p:txBody>
          <a:bodyPr/>
          <a:lstStyle/>
          <a:p>
            <a:pPr algn="l"/>
            <a:r>
              <a:rPr lang="en-GB" dirty="0">
                <a:solidFill>
                  <a:srgbClr val="FF0000"/>
                </a:solidFill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1700808"/>
            <a:ext cx="3256900" cy="32569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FF1C47A-E1C4-46D1-9A99-1E1A7F2D2F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284" y="1502090"/>
            <a:ext cx="5165262" cy="3654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98504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3124" y="311487"/>
            <a:ext cx="8229600" cy="1143000"/>
          </a:xfrm>
        </p:spPr>
        <p:txBody>
          <a:bodyPr/>
          <a:lstStyle/>
          <a:p>
            <a:pPr algn="l"/>
            <a:r>
              <a:rPr lang="en-GB" dirty="0">
                <a:solidFill>
                  <a:srgbClr val="008000"/>
                </a:solidFill>
              </a:rPr>
              <a:t>Our school values</a:t>
            </a:r>
          </a:p>
        </p:txBody>
      </p:sp>
      <p:pic>
        <p:nvPicPr>
          <p:cNvPr id="5" name="Picture 2" descr="https://www.asterdaleprimaryschool.co.uk/_site/data/files/images/auto_upload/page/29/ACC1854D814F0D1ACA9C4FF674BC9525.png">
            <a:extLst>
              <a:ext uri="{FF2B5EF4-FFF2-40B4-BE49-F238E27FC236}">
                <a16:creationId xmlns:a16="http://schemas.microsoft.com/office/drawing/2014/main" id="{5E0524F1-34EF-4CBA-B536-67A3904244B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1" t="1295" r="2344" b="1404"/>
          <a:stretch/>
        </p:blipFill>
        <p:spPr bwMode="auto">
          <a:xfrm>
            <a:off x="5004048" y="1124744"/>
            <a:ext cx="3733751" cy="5314331"/>
          </a:xfrm>
          <a:prstGeom prst="rect">
            <a:avLst/>
          </a:prstGeom>
          <a:noFill/>
          <a:ln w="381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906C8CF-9E5A-4B92-90EF-C72B1EF493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565" y="1628800"/>
            <a:ext cx="4283436" cy="4176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8613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8816" y="125760"/>
            <a:ext cx="8229600" cy="1143000"/>
          </a:xfrm>
        </p:spPr>
        <p:txBody>
          <a:bodyPr/>
          <a:lstStyle/>
          <a:p>
            <a:pPr algn="l"/>
            <a:r>
              <a:rPr lang="en-GB" dirty="0">
                <a:solidFill>
                  <a:srgbClr val="008000"/>
                </a:solidFill>
              </a:rPr>
              <a:t>Key Stage 2 – Year 6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37323" y="836712"/>
            <a:ext cx="8892480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 </a:t>
            </a:r>
          </a:p>
          <a:p>
            <a:r>
              <a:rPr lang="en-GB" sz="3200" b="1" dirty="0"/>
              <a:t>A broad and balanced curriculum offer</a:t>
            </a:r>
          </a:p>
          <a:p>
            <a:endParaRPr lang="en-GB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Writing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Mathematics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Reading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PE – twice weekly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Art and Design 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Religion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History and Geography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PSHE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Music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French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Science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Forest School opportunity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Residential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Personal Development </a:t>
            </a:r>
          </a:p>
          <a:p>
            <a:endParaRPr lang="en-GB" sz="1600" dirty="0"/>
          </a:p>
          <a:p>
            <a:endParaRPr lang="en-GB" sz="16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092407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GB" dirty="0">
                <a:solidFill>
                  <a:srgbClr val="008000"/>
                </a:solidFill>
              </a:rPr>
              <a:t>Year 6 is all about…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51520" y="1468314"/>
            <a:ext cx="8712968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latin typeface="SassoonInfant" panose="00000400000000000000" pitchFamily="2" charset="0"/>
              </a:rPr>
              <a:t> </a:t>
            </a:r>
            <a:endParaRPr lang="en-GB" sz="4000" dirty="0">
              <a:latin typeface="SassoonInfant" panose="000004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4000" dirty="0">
                <a:latin typeface="SassoonInfant" panose="00000400000000000000" pitchFamily="2" charset="0"/>
              </a:rPr>
              <a:t>Residential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4000" dirty="0">
                <a:latin typeface="SassoonInfant" panose="00000400000000000000" pitchFamily="2" charset="0"/>
              </a:rPr>
              <a:t>Leavers production and hoodies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4000" dirty="0">
                <a:latin typeface="SassoonInfant" panose="00000400000000000000" pitchFamily="2" charset="0"/>
              </a:rPr>
              <a:t>Leadership opportunities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4000" dirty="0">
                <a:latin typeface="SassoonInfant" panose="00000400000000000000" pitchFamily="2" charset="0"/>
              </a:rPr>
              <a:t>Trust Sports competition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4000" dirty="0">
                <a:latin typeface="SassoonInfant" panose="00000400000000000000" pitchFamily="2" charset="0"/>
              </a:rPr>
              <a:t>Transition to Secondary School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4000" dirty="0">
                <a:latin typeface="SassoonInfant" panose="00000400000000000000" pitchFamily="2" charset="0"/>
              </a:rPr>
              <a:t>SATs </a:t>
            </a:r>
          </a:p>
          <a:p>
            <a:endParaRPr lang="en-GB" sz="2200" dirty="0">
              <a:latin typeface="SassoonInfant" panose="00000400000000000000" pitchFamily="2" charset="0"/>
            </a:endParaRPr>
          </a:p>
          <a:p>
            <a:endParaRPr lang="en-GB" sz="2200" dirty="0">
              <a:latin typeface="SassoonInfant" panose="00000400000000000000" pitchFamily="2" charset="0"/>
            </a:endParaRPr>
          </a:p>
          <a:p>
            <a:endParaRPr lang="en-GB" sz="2200" dirty="0"/>
          </a:p>
        </p:txBody>
      </p:sp>
      <p:pic>
        <p:nvPicPr>
          <p:cNvPr id="5" name="Picture 4" descr="C:\Users\c.strecker\Desktop\Asterdale Primary logo.jpg">
            <a:extLst>
              <a:ext uri="{FF2B5EF4-FFF2-40B4-BE49-F238E27FC236}">
                <a16:creationId xmlns:a16="http://schemas.microsoft.com/office/drawing/2014/main" id="{E783C66B-54AF-4B6E-80B9-5700ACAA6BA6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9024" y="5085184"/>
            <a:ext cx="1545312" cy="148742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979071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3124" y="311487"/>
            <a:ext cx="8229600" cy="1143000"/>
          </a:xfrm>
        </p:spPr>
        <p:txBody>
          <a:bodyPr/>
          <a:lstStyle/>
          <a:p>
            <a:pPr algn="l"/>
            <a:r>
              <a:rPr lang="en-GB" dirty="0">
                <a:solidFill>
                  <a:srgbClr val="008000"/>
                </a:solidFill>
              </a:rPr>
              <a:t>Year 6 SATs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41804" y="1268760"/>
            <a:ext cx="889248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/>
              <a:t> </a:t>
            </a:r>
            <a:endParaRPr lang="en-GB" sz="32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End of Key Stage 2 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SATS May 2027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Teacher Assessment and scaled scores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Adapted support available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SassoonInfant" panose="00000400000000000000" pitchFamily="2" charset="0"/>
              </a:rPr>
              <a:t>National Standard:</a:t>
            </a:r>
          </a:p>
          <a:p>
            <a:endParaRPr lang="en-GB" sz="2200" dirty="0"/>
          </a:p>
          <a:p>
            <a:endParaRPr lang="en-GB" sz="22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4993538"/>
              </p:ext>
            </p:extLst>
          </p:nvPr>
        </p:nvGraphicFramePr>
        <p:xfrm>
          <a:off x="417216" y="3807916"/>
          <a:ext cx="8541656" cy="2407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3541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354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3541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35414">
                  <a:extLst>
                    <a:ext uri="{9D8B030D-6E8A-4147-A177-3AD203B41FA5}">
                      <a16:colId xmlns:a16="http://schemas.microsoft.com/office/drawing/2014/main" val="335817425"/>
                    </a:ext>
                  </a:extLst>
                </a:gridCol>
              </a:tblGrid>
              <a:tr h="2193047">
                <a:tc>
                  <a:txBody>
                    <a:bodyPr/>
                    <a:lstStyle/>
                    <a:p>
                      <a:pPr algn="ctr"/>
                      <a:r>
                        <a:rPr lang="en-GB" sz="2800" u="none" dirty="0">
                          <a:ln>
                            <a:solidFill>
                              <a:schemeClr val="tx1"/>
                            </a:solidFill>
                          </a:ln>
                        </a:rPr>
                        <a:t>Spelling and Grammar</a:t>
                      </a:r>
                    </a:p>
                    <a:p>
                      <a:pPr algn="ctr"/>
                      <a:endParaRPr lang="en-GB" sz="1800" dirty="0">
                        <a:ln>
                          <a:solidFill>
                            <a:schemeClr val="tx1"/>
                          </a:solidFill>
                        </a:ln>
                      </a:endParaRPr>
                    </a:p>
                    <a:p>
                      <a:pPr algn="ctr"/>
                      <a:r>
                        <a:rPr lang="en-GB" sz="1800" dirty="0">
                          <a:ln>
                            <a:solidFill>
                              <a:schemeClr val="tx1"/>
                            </a:solidFill>
                          </a:ln>
                        </a:rPr>
                        <a:t>SS – 80-99 = WT</a:t>
                      </a:r>
                    </a:p>
                    <a:p>
                      <a:pPr algn="ctr"/>
                      <a:r>
                        <a:rPr lang="en-GB" sz="1800" dirty="0">
                          <a:ln>
                            <a:solidFill>
                              <a:schemeClr val="tx1"/>
                            </a:solidFill>
                          </a:ln>
                        </a:rPr>
                        <a:t>SS – 100 = EXP</a:t>
                      </a:r>
                    </a:p>
                    <a:p>
                      <a:pPr algn="ctr"/>
                      <a:r>
                        <a:rPr lang="en-GB" sz="1800" dirty="0">
                          <a:ln>
                            <a:solidFill>
                              <a:schemeClr val="tx1"/>
                            </a:solidFill>
                          </a:ln>
                        </a:rPr>
                        <a:t>SS – 101-120 = AB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u="none" dirty="0">
                          <a:ln>
                            <a:solidFill>
                              <a:schemeClr val="tx1"/>
                            </a:solidFill>
                          </a:ln>
                        </a:rPr>
                        <a:t>Reading</a:t>
                      </a:r>
                      <a:r>
                        <a:rPr lang="en-GB" sz="3200" u="none" baseline="0" dirty="0">
                          <a:ln>
                            <a:solidFill>
                              <a:schemeClr val="tx1"/>
                            </a:solidFill>
                          </a:ln>
                        </a:rPr>
                        <a:t> </a:t>
                      </a:r>
                    </a:p>
                    <a:p>
                      <a:pPr algn="ctr"/>
                      <a:endParaRPr lang="en-GB" sz="3200" u="sng" baseline="0" dirty="0">
                        <a:ln>
                          <a:solidFill>
                            <a:schemeClr val="tx1"/>
                          </a:solidFill>
                        </a:ln>
                      </a:endParaRPr>
                    </a:p>
                    <a:p>
                      <a:pPr algn="ctr"/>
                      <a:r>
                        <a:rPr lang="en-GB" sz="1800" dirty="0">
                          <a:ln>
                            <a:solidFill>
                              <a:schemeClr val="tx1"/>
                            </a:solidFill>
                          </a:ln>
                        </a:rPr>
                        <a:t>SS – 80-99 = WT</a:t>
                      </a:r>
                    </a:p>
                    <a:p>
                      <a:pPr algn="ctr"/>
                      <a:r>
                        <a:rPr lang="en-GB" sz="1800" dirty="0">
                          <a:ln>
                            <a:solidFill>
                              <a:schemeClr val="tx1"/>
                            </a:solidFill>
                          </a:ln>
                        </a:rPr>
                        <a:t>SS – 100 = EXP</a:t>
                      </a:r>
                    </a:p>
                    <a:p>
                      <a:pPr algn="ctr"/>
                      <a:r>
                        <a:rPr lang="en-GB" sz="1800" dirty="0">
                          <a:ln>
                            <a:solidFill>
                              <a:schemeClr val="tx1"/>
                            </a:solidFill>
                          </a:ln>
                        </a:rPr>
                        <a:t>SS – 101-120 = AB</a:t>
                      </a:r>
                    </a:p>
                    <a:p>
                      <a:pPr algn="ctr"/>
                      <a:endParaRPr lang="en-GB" sz="3200" u="sng" baseline="0" dirty="0">
                        <a:ln>
                          <a:solidFill>
                            <a:schemeClr val="tx1"/>
                          </a:solidFill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n>
                            <a:solidFill>
                              <a:schemeClr val="tx1"/>
                            </a:solidFill>
                          </a:ln>
                        </a:rPr>
                        <a:t>Maths</a:t>
                      </a:r>
                    </a:p>
                    <a:p>
                      <a:pPr algn="ctr"/>
                      <a:endParaRPr lang="en-GB" sz="2000" dirty="0">
                        <a:ln>
                          <a:solidFill>
                            <a:schemeClr val="tx1"/>
                          </a:solidFill>
                        </a:ln>
                      </a:endParaRPr>
                    </a:p>
                    <a:p>
                      <a:pPr algn="ctr"/>
                      <a:r>
                        <a:rPr lang="en-GB" sz="2000" dirty="0">
                          <a:ln>
                            <a:solidFill>
                              <a:schemeClr val="tx1"/>
                            </a:solidFill>
                          </a:ln>
                        </a:rPr>
                        <a:t>SS – 80-99 = WT</a:t>
                      </a:r>
                    </a:p>
                    <a:p>
                      <a:pPr algn="ctr"/>
                      <a:r>
                        <a:rPr lang="en-GB" sz="2000" dirty="0">
                          <a:ln>
                            <a:solidFill>
                              <a:schemeClr val="tx1"/>
                            </a:solidFill>
                          </a:ln>
                        </a:rPr>
                        <a:t>SS – 100 = EXP</a:t>
                      </a:r>
                    </a:p>
                    <a:p>
                      <a:pPr algn="ctr"/>
                      <a:r>
                        <a:rPr lang="en-GB" sz="2000" dirty="0">
                          <a:ln>
                            <a:solidFill>
                              <a:schemeClr val="tx1"/>
                            </a:solidFill>
                          </a:ln>
                        </a:rPr>
                        <a:t>SS – 101-120 = AB</a:t>
                      </a:r>
                    </a:p>
                    <a:p>
                      <a:pPr algn="ctr"/>
                      <a:endParaRPr lang="en-GB" sz="3200" dirty="0">
                        <a:ln>
                          <a:solidFill>
                            <a:schemeClr val="tx1"/>
                          </a:solidFill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n>
                            <a:solidFill>
                              <a:schemeClr val="tx1"/>
                            </a:solidFill>
                          </a:ln>
                        </a:rPr>
                        <a:t>Writing</a:t>
                      </a:r>
                    </a:p>
                    <a:p>
                      <a:pPr algn="ctr"/>
                      <a:r>
                        <a:rPr lang="en-GB" sz="2000" dirty="0">
                          <a:ln>
                            <a:solidFill>
                              <a:schemeClr val="tx1"/>
                            </a:solidFill>
                          </a:ln>
                        </a:rPr>
                        <a:t>Teacher assessment:</a:t>
                      </a:r>
                    </a:p>
                    <a:p>
                      <a:pPr algn="ctr"/>
                      <a:endParaRPr lang="en-GB" sz="2000" dirty="0">
                        <a:ln>
                          <a:solidFill>
                            <a:schemeClr val="tx1"/>
                          </a:solidFill>
                        </a:ln>
                      </a:endParaRPr>
                    </a:p>
                    <a:p>
                      <a:pPr algn="ctr"/>
                      <a:r>
                        <a:rPr lang="en-GB" sz="2000" dirty="0">
                          <a:ln>
                            <a:solidFill>
                              <a:schemeClr val="tx1"/>
                            </a:solidFill>
                          </a:ln>
                        </a:rPr>
                        <a:t>WT</a:t>
                      </a:r>
                    </a:p>
                    <a:p>
                      <a:pPr algn="ctr"/>
                      <a:r>
                        <a:rPr lang="en-GB" sz="2000" dirty="0">
                          <a:ln>
                            <a:solidFill>
                              <a:schemeClr val="tx1"/>
                            </a:solidFill>
                          </a:ln>
                        </a:rPr>
                        <a:t>EXP</a:t>
                      </a:r>
                    </a:p>
                    <a:p>
                      <a:pPr algn="ctr"/>
                      <a:r>
                        <a:rPr lang="en-GB" sz="2000" dirty="0">
                          <a:ln>
                            <a:solidFill>
                              <a:schemeClr val="tx1"/>
                            </a:solidFill>
                          </a:ln>
                        </a:rPr>
                        <a:t>GD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662811F0-07D8-45C9-86C1-EE4C3C6D88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6476" y="161337"/>
            <a:ext cx="4572000" cy="144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9923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3124" y="311487"/>
            <a:ext cx="8229600" cy="1143000"/>
          </a:xfrm>
        </p:spPr>
        <p:txBody>
          <a:bodyPr/>
          <a:lstStyle/>
          <a:p>
            <a:pPr algn="l"/>
            <a:r>
              <a:rPr lang="en-GB" dirty="0">
                <a:solidFill>
                  <a:srgbClr val="008000"/>
                </a:solidFill>
              </a:rPr>
              <a:t>Learning at Asterdale…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9572" y="1196752"/>
            <a:ext cx="8892480" cy="80637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200" dirty="0">
              <a:latin typeface="SassoonInfant" panose="00000400000000000000" pitchFamily="2" charset="0"/>
            </a:endParaRPr>
          </a:p>
          <a:p>
            <a:r>
              <a:rPr lang="en-GB" sz="4000" dirty="0">
                <a:latin typeface="Berlin Sans FB Demi" panose="020E0802020502020306" pitchFamily="34" charset="0"/>
              </a:rPr>
              <a:t>Enrichment is at the heart of our curriculum approach</a:t>
            </a:r>
          </a:p>
          <a:p>
            <a:endParaRPr lang="en-GB" sz="3200" dirty="0">
              <a:latin typeface="SassoonInfant" panose="00000400000000000000" pitchFamily="2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dirty="0">
                <a:latin typeface="SassoonInfant" panose="00000400000000000000" pitchFamily="2" charset="0"/>
              </a:rPr>
              <a:t>Enrichment – PD programme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dirty="0">
                <a:latin typeface="SassoonInfant" panose="00000400000000000000" pitchFamily="2" charset="0"/>
              </a:rPr>
              <a:t>Experiences – Trips and residential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dirty="0">
                <a:latin typeface="SassoonInfant" panose="00000400000000000000" pitchFamily="2" charset="0"/>
              </a:rPr>
              <a:t>Connections – Thrive, </a:t>
            </a:r>
            <a:r>
              <a:rPr lang="en-GB" sz="4000" dirty="0" err="1">
                <a:latin typeface="SassoonInfant" panose="00000400000000000000" pitchFamily="2" charset="0"/>
              </a:rPr>
              <a:t>MyHappyMind</a:t>
            </a:r>
            <a:r>
              <a:rPr lang="en-GB" sz="4000" dirty="0">
                <a:latin typeface="SassoonInfant" panose="00000400000000000000" pitchFamily="2" charset="0"/>
              </a:rPr>
              <a:t> and OPAL</a:t>
            </a:r>
          </a:p>
          <a:p>
            <a:r>
              <a:rPr lang="en-GB" sz="2400" b="1" dirty="0"/>
              <a:t> </a:t>
            </a:r>
          </a:p>
          <a:p>
            <a:endParaRPr lang="en-GB" sz="2200" dirty="0"/>
          </a:p>
          <a:p>
            <a:endParaRPr lang="en-GB" sz="22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dirty="0"/>
          </a:p>
        </p:txBody>
      </p:sp>
      <p:pic>
        <p:nvPicPr>
          <p:cNvPr id="8" name="Picture 7" descr="Image result for learning away">
            <a:hlinkClick r:id="rId2"/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36235">
            <a:off x="6689317" y="533472"/>
            <a:ext cx="2299811" cy="923133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4" descr="C:\Users\c.strecker\Desktop\Asterdale Primary logo.jpg">
            <a:extLst>
              <a:ext uri="{FF2B5EF4-FFF2-40B4-BE49-F238E27FC236}">
                <a16:creationId xmlns:a16="http://schemas.microsoft.com/office/drawing/2014/main" id="{21D2D7F2-6BC5-423C-B3C2-2421C1812831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8975" y="5102297"/>
            <a:ext cx="1545312" cy="148742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925864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3124" y="311486"/>
            <a:ext cx="8711364" cy="1461329"/>
          </a:xfrm>
        </p:spPr>
        <p:txBody>
          <a:bodyPr>
            <a:normAutofit/>
          </a:bodyPr>
          <a:lstStyle/>
          <a:p>
            <a:pPr algn="l"/>
            <a:r>
              <a:rPr lang="en-GB" dirty="0">
                <a:solidFill>
                  <a:srgbClr val="008000"/>
                </a:solidFill>
              </a:rPr>
              <a:t>Our toolkit for learning excellence…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68273" y="2121916"/>
            <a:ext cx="8892480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i="1" dirty="0"/>
              <a:t> </a:t>
            </a:r>
          </a:p>
          <a:p>
            <a:endParaRPr lang="en-GB" sz="2200" dirty="0"/>
          </a:p>
          <a:p>
            <a:endParaRPr lang="en-GB" sz="22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4757A88-823D-4DCB-A148-75771F60A4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2121916"/>
            <a:ext cx="8244408" cy="3757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5924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8273" y="1713897"/>
            <a:ext cx="8229600" cy="1143000"/>
          </a:xfrm>
        </p:spPr>
        <p:txBody>
          <a:bodyPr>
            <a:normAutofit/>
          </a:bodyPr>
          <a:lstStyle/>
          <a:p>
            <a:r>
              <a:rPr lang="en-GB" sz="6000" dirty="0">
                <a:solidFill>
                  <a:srgbClr val="008000"/>
                </a:solidFill>
              </a:rPr>
              <a:t>Questions?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62520" y="3356992"/>
            <a:ext cx="8892480" cy="400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200" dirty="0">
              <a:latin typeface="SassoonInfant" panose="00000400000000000000" pitchFamily="2" charset="0"/>
            </a:endParaRPr>
          </a:p>
          <a:p>
            <a:endParaRPr lang="en-GB" sz="3200" dirty="0">
              <a:latin typeface="SassoonInfant" panose="00000400000000000000" pitchFamily="2" charset="0"/>
            </a:endParaRPr>
          </a:p>
          <a:p>
            <a:endParaRPr lang="en-GB" sz="2200" dirty="0"/>
          </a:p>
          <a:p>
            <a:endParaRPr lang="en-GB" sz="22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dirty="0"/>
          </a:p>
        </p:txBody>
      </p:sp>
      <p:pic>
        <p:nvPicPr>
          <p:cNvPr id="6" name="Picture 5" descr="C:\Users\c.strecker\Desktop\Asterdale Primary logo.jpg">
            <a:extLst>
              <a:ext uri="{FF2B5EF4-FFF2-40B4-BE49-F238E27FC236}">
                <a16:creationId xmlns:a16="http://schemas.microsoft.com/office/drawing/2014/main" id="{9D0F2E96-52EF-48D9-9C47-1145788A2E58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5232" y="4797152"/>
            <a:ext cx="1833344" cy="181674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042532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5760" y="735955"/>
            <a:ext cx="8892480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3200" dirty="0">
              <a:latin typeface="SassoonInfant" panose="00000400000000000000" pitchFamily="2" charset="0"/>
            </a:endParaRPr>
          </a:p>
          <a:p>
            <a:endParaRPr lang="en-GB" sz="3200" dirty="0">
              <a:latin typeface="SassoonInfant" panose="00000400000000000000" pitchFamily="2" charset="0"/>
            </a:endParaRPr>
          </a:p>
          <a:p>
            <a:pPr algn="ctr"/>
            <a:r>
              <a:rPr lang="en-GB" sz="4500" b="1" dirty="0"/>
              <a:t>We can’t wait to welcome you to Year 6 in September!</a:t>
            </a:r>
          </a:p>
          <a:p>
            <a:endParaRPr lang="en-GB" sz="2200" dirty="0"/>
          </a:p>
          <a:p>
            <a:endParaRPr lang="en-GB" sz="22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sz="1600" dirty="0"/>
          </a:p>
          <a:p>
            <a:endParaRPr lang="en-GB" dirty="0"/>
          </a:p>
        </p:txBody>
      </p:sp>
      <p:pic>
        <p:nvPicPr>
          <p:cNvPr id="6" name="Picture 5" descr="C:\Users\c.strecker\Desktop\Asterdale Primary logo.jpg">
            <a:extLst>
              <a:ext uri="{FF2B5EF4-FFF2-40B4-BE49-F238E27FC236}">
                <a16:creationId xmlns:a16="http://schemas.microsoft.com/office/drawing/2014/main" id="{9D0F2E96-52EF-48D9-9C47-1145788A2E58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4725144"/>
            <a:ext cx="1833344" cy="181674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122016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EC6466E345F4547A2D0EB467D43E49E" ma:contentTypeVersion="16" ma:contentTypeDescription="Create a new document." ma:contentTypeScope="" ma:versionID="eeab4659b1f4e602b361fb18ffe60c81">
  <xsd:schema xmlns:xsd="http://www.w3.org/2001/XMLSchema" xmlns:xs="http://www.w3.org/2001/XMLSchema" xmlns:p="http://schemas.microsoft.com/office/2006/metadata/properties" xmlns:ns3="a66116d0-0e11-4233-9548-c1daa6092448" xmlns:ns4="24110567-016f-4336-8406-02b18e14b1a5" targetNamespace="http://schemas.microsoft.com/office/2006/metadata/properties" ma:root="true" ma:fieldsID="1be45bfe2f757d103689e7876dbd9765" ns3:_="" ns4:_="">
    <xsd:import namespace="a66116d0-0e11-4233-9548-c1daa6092448"/>
    <xsd:import namespace="24110567-016f-4336-8406-02b18e14b1a5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Location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66116d0-0e11-4233-9548-c1daa609244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_activity" ma:index="15" nillable="true" ma:displayName="_activity" ma:hidden="true" ma:internalName="_activity">
      <xsd:simpleType>
        <xsd:restriction base="dms:Note"/>
      </xsd:simpleType>
    </xsd:element>
    <xsd:element name="MediaServiceObjectDetectorVersions" ma:index="16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17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18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4110567-016f-4336-8406-02b18e14b1a5" elementFormDefault="qualified">
    <xsd:import namespace="http://schemas.microsoft.com/office/2006/documentManagement/types"/>
    <xsd:import namespace="http://schemas.microsoft.com/office/infopath/2007/PartnerControls"/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1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a66116d0-0e11-4233-9548-c1daa6092448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270A1EE-100A-4083-987D-0006D2DEB09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66116d0-0e11-4233-9548-c1daa6092448"/>
    <ds:schemaRef ds:uri="24110567-016f-4336-8406-02b18e14b1a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3C72433-E0A6-4321-9651-2BA376868537}">
  <ds:schemaRefs>
    <ds:schemaRef ds:uri="a66116d0-0e11-4233-9548-c1daa6092448"/>
    <ds:schemaRef ds:uri="http://schemas.microsoft.com/office/2006/metadata/properties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24110567-016f-4336-8406-02b18e14b1a5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73EFFA88-1745-4FED-B103-3A9114E5340C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254</TotalTime>
  <Words>361</Words>
  <Application>Microsoft Office PowerPoint</Application>
  <PresentationFormat>On-screen Show (4:3)</PresentationFormat>
  <Paragraphs>155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Berlin Sans FB Demi</vt:lpstr>
      <vt:lpstr>Calibri</vt:lpstr>
      <vt:lpstr>SassoonInfant</vt:lpstr>
      <vt:lpstr>Office Theme</vt:lpstr>
      <vt:lpstr>Meet the Teacher</vt:lpstr>
      <vt:lpstr>Meet the Teacher</vt:lpstr>
      <vt:lpstr>Our vision:</vt:lpstr>
      <vt:lpstr>Our vision:</vt:lpstr>
      <vt:lpstr>PowerPoint Presentation</vt:lpstr>
      <vt:lpstr>School Expectations</vt:lpstr>
      <vt:lpstr> </vt:lpstr>
      <vt:lpstr>Our school values</vt:lpstr>
      <vt:lpstr>Key Stage 2 – Year 6</vt:lpstr>
      <vt:lpstr>Year 6 is all about…</vt:lpstr>
      <vt:lpstr>Year 6 SATs</vt:lpstr>
      <vt:lpstr>Learning at Asterdale… </vt:lpstr>
      <vt:lpstr>Our toolkit for learning excellence… </vt:lpstr>
      <vt:lpstr>Questions?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SMSC</dc:title>
  <dc:creator>Administrator</dc:creator>
  <cp:lastModifiedBy>Joshua Seaman</cp:lastModifiedBy>
  <cp:revision>32</cp:revision>
  <cp:lastPrinted>2015-06-25T09:55:14Z</cp:lastPrinted>
  <dcterms:created xsi:type="dcterms:W3CDTF">2015-06-09T13:44:55Z</dcterms:created>
  <dcterms:modified xsi:type="dcterms:W3CDTF">2026-07-10T10:24:03Z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0x010100FEC6466E345F4547A2D0EB467D43E49E</vt:lpwstr>
  </property>
</Properties>
</file>