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59" r:id="rId3"/>
    <p:sldId id="260" r:id="rId4"/>
    <p:sldId id="261" r:id="rId5"/>
    <p:sldId id="263" r:id="rId6"/>
    <p:sldId id="256" r:id="rId7"/>
    <p:sldId id="264" r:id="rId8"/>
    <p:sldId id="262" r:id="rId9"/>
    <p:sldId id="265" r:id="rId10"/>
    <p:sldId id="278" r:id="rId11"/>
    <p:sldId id="274" r:id="rId12"/>
    <p:sldId id="258" r:id="rId13"/>
    <p:sldId id="267" r:id="rId14"/>
    <p:sldId id="268" r:id="rId15"/>
    <p:sldId id="266" r:id="rId16"/>
    <p:sldId id="269" r:id="rId17"/>
    <p:sldId id="25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11/18/2022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Phonemes taught in order         start to read words </a:t>
            </a:r>
            <a:r>
              <a:rPr lang="en-US" dirty="0" err="1"/>
              <a:t>asap</a:t>
            </a:r>
            <a:r>
              <a:rPr lang="en-US" dirty="0"/>
              <a:t>  </a:t>
            </a:r>
          </a:p>
          <a:p>
            <a:r>
              <a:rPr lang="en-US" dirty="0"/>
              <a:t>LW has a picture </a:t>
            </a:r>
            <a:r>
              <a:rPr lang="en-US" dirty="0" err="1"/>
              <a:t>pnemonic</a:t>
            </a:r>
            <a:r>
              <a:rPr lang="en-US" dirty="0"/>
              <a:t> to help children remember the phoneme/grapheme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491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Early digraphs  mostly consonant digraphs </a:t>
            </a:r>
            <a:r>
              <a:rPr lang="mr-IN" baseline="0" dirty="0"/>
              <a:t>–</a:t>
            </a:r>
            <a:r>
              <a:rPr lang="en-US" baseline="0" dirty="0"/>
              <a:t> 2 letters 1 sound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8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Vowel digraphs taught</a:t>
            </a:r>
            <a:r>
              <a:rPr lang="en-US" baseline="0" dirty="0"/>
              <a:t> with a short caption to help children remember</a:t>
            </a:r>
          </a:p>
          <a:p>
            <a:r>
              <a:rPr lang="en-US" baseline="0" dirty="0"/>
              <a:t>Also </a:t>
            </a:r>
            <a:r>
              <a:rPr lang="en-US" baseline="0" dirty="0" err="1"/>
              <a:t>trigraphs</a:t>
            </a:r>
            <a:r>
              <a:rPr lang="en-US" baseline="0" dirty="0"/>
              <a:t> </a:t>
            </a:r>
            <a:r>
              <a:rPr lang="en-US" baseline="0" dirty="0" err="1"/>
              <a:t>igh</a:t>
            </a:r>
            <a:r>
              <a:rPr lang="en-US" baseline="0" dirty="0"/>
              <a:t>, air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6152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reiterate - Children will not have books containing GPC’s they have not learned and are not secure with</a:t>
            </a:r>
          </a:p>
          <a:p>
            <a:r>
              <a:rPr lang="en-US" dirty="0"/>
              <a:t>Look at inside cover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6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196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8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893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18/11/2022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543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18/11/2022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433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18/11/2022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11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18/11/2022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257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18/11/2022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60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18/11/2022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05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09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953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18/11/2022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239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95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dirty="0">
                <a:solidFill>
                  <a:srgbClr val="3366FF"/>
                </a:solidFill>
              </a:rPr>
              <a:t> </a:t>
            </a:r>
            <a:r>
              <a:rPr lang="en-US" sz="5400" b="1" dirty="0">
                <a:solidFill>
                  <a:srgbClr val="008000"/>
                </a:solidFill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3295607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i="1" dirty="0">
                <a:latin typeface="+mj-lt"/>
              </a:rPr>
              <a:t>At Asterdale, we want our children to have a love for reading that remains with them all of their life.</a:t>
            </a:r>
          </a:p>
          <a:p>
            <a:pPr marL="0" indent="0" algn="just">
              <a:buNone/>
            </a:pPr>
            <a:endParaRPr lang="en-US" sz="1900" i="1" dirty="0">
              <a:latin typeface="+mj-lt"/>
            </a:endParaRPr>
          </a:p>
          <a:p>
            <a:pPr marL="0" indent="0" algn="just">
              <a:buNone/>
            </a:pPr>
            <a:r>
              <a:rPr lang="en-US" i="1" dirty="0">
                <a:latin typeface="+mj-lt"/>
              </a:rPr>
              <a:t>The teaching of early reading and phonics is key to forming that love of reading. </a:t>
            </a:r>
          </a:p>
          <a:p>
            <a:pPr marL="0" indent="0">
              <a:buNone/>
            </a:pPr>
            <a:endParaRPr lang="en-US" sz="1900" dirty="0">
              <a:solidFill>
                <a:srgbClr val="0000FF"/>
              </a:solidFill>
              <a:latin typeface="+mj-lt"/>
            </a:endParaRPr>
          </a:p>
          <a:p>
            <a:pPr marL="0" indent="0">
              <a:buNone/>
            </a:pPr>
            <a:r>
              <a:rPr lang="en-US" i="1" dirty="0">
                <a:latin typeface="+mj-lt"/>
              </a:rPr>
              <a:t>Part 1 </a:t>
            </a:r>
            <a:r>
              <a:rPr lang="mr-IN" i="1" dirty="0">
                <a:latin typeface="+mj-lt"/>
              </a:rPr>
              <a:t>–</a:t>
            </a:r>
            <a:r>
              <a:rPr lang="en-US" i="1" dirty="0">
                <a:latin typeface="+mj-lt"/>
              </a:rPr>
              <a:t> information about how we teach phonics</a:t>
            </a:r>
          </a:p>
          <a:p>
            <a:pPr marL="0" indent="0">
              <a:buNone/>
            </a:pPr>
            <a:r>
              <a:rPr lang="en-US" i="1" dirty="0">
                <a:latin typeface="+mj-lt"/>
              </a:rPr>
              <a:t>Part 2 </a:t>
            </a:r>
            <a:r>
              <a:rPr lang="mr-IN" i="1" dirty="0">
                <a:latin typeface="+mj-lt"/>
              </a:rPr>
              <a:t>–</a:t>
            </a:r>
            <a:r>
              <a:rPr lang="en-US" i="1" dirty="0">
                <a:latin typeface="+mj-lt"/>
              </a:rPr>
              <a:t> information about how we teach reading</a:t>
            </a:r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654FEB01-9121-4FE9-840F-39997199F97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338" y="1479109"/>
            <a:ext cx="1587324" cy="1535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914945"/>
            <a:ext cx="7389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>
                <a:solidFill>
                  <a:srgbClr val="008000"/>
                </a:solidFill>
              </a:rPr>
              <a:t>The journey to independent reading and writing begins with 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995" y="1539530"/>
            <a:ext cx="2438400" cy="261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77190" y="4211803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 err="1"/>
              <a:t>littlewandlelettersandsounds.org.uk</a:t>
            </a:r>
            <a:endParaRPr lang="en-US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155807" y="227881"/>
            <a:ext cx="64329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8000"/>
                </a:solidFill>
                <a:latin typeface="+mj-lt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0564" y="4504240"/>
            <a:ext cx="700808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>
                <a:solidFill>
                  <a:srgbClr val="008000"/>
                </a:solidFill>
              </a:rPr>
              <a:t>Why Little </a:t>
            </a:r>
            <a:r>
              <a:rPr lang="en-US" b="1" i="1" dirty="0" err="1">
                <a:solidFill>
                  <a:srgbClr val="008000"/>
                </a:solidFill>
              </a:rPr>
              <a:t>Wandle</a:t>
            </a:r>
            <a:r>
              <a:rPr lang="en-US" b="1" i="1" dirty="0">
                <a:solidFill>
                  <a:srgbClr val="008000"/>
                </a:solidFill>
              </a:rPr>
              <a:t>?  </a:t>
            </a:r>
          </a:p>
          <a:p>
            <a:r>
              <a:rPr lang="en-US" i="1" dirty="0"/>
              <a:t>Excellent training for all staff to ensure consistency,</a:t>
            </a:r>
          </a:p>
          <a:p>
            <a:r>
              <a:rPr lang="en-US" i="1" dirty="0"/>
              <a:t>Every aspect of phonics and reading included in a detailed, thorough and</a:t>
            </a:r>
          </a:p>
          <a:p>
            <a:r>
              <a:rPr lang="en-US" i="1" dirty="0"/>
              <a:t> systematic approach,</a:t>
            </a:r>
          </a:p>
          <a:p>
            <a:r>
              <a:rPr lang="en-US" i="1" dirty="0"/>
              <a:t>Engaging resources without distracting from the learning,</a:t>
            </a:r>
          </a:p>
          <a:p>
            <a:r>
              <a:rPr lang="en-US" i="1" dirty="0"/>
              <a:t>Comprehensive system for identifying and supporting children requiring</a:t>
            </a:r>
          </a:p>
          <a:p>
            <a:r>
              <a:rPr lang="en-US" i="1" dirty="0"/>
              <a:t>extra help and useful support for parents</a:t>
            </a:r>
            <a:r>
              <a:rPr lang="en-US" dirty="0"/>
              <a:t>.  </a:t>
            </a:r>
          </a:p>
        </p:txBody>
      </p:sp>
      <p:pic>
        <p:nvPicPr>
          <p:cNvPr id="7" name="Picture 6" descr="C:\Users\c.strecker\Desktop\Asterdale Primary logo.jpg">
            <a:extLst>
              <a:ext uri="{FF2B5EF4-FFF2-40B4-BE49-F238E27FC236}">
                <a16:creationId xmlns:a16="http://schemas.microsoft.com/office/drawing/2014/main" id="{D492F640-D346-43DF-85B9-D13FAEB7371A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05" y="1793598"/>
            <a:ext cx="2146236" cy="203132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537" y="684081"/>
            <a:ext cx="4153260" cy="30594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56331" y="22376"/>
            <a:ext cx="48847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008000"/>
                </a:solidFill>
              </a:rPr>
              <a:t>How we teach phonics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9173" y="1078491"/>
            <a:ext cx="2279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Daily short sessions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3793" y="4172515"/>
            <a:ext cx="2019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Synthetic phonics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7261" y="1813702"/>
            <a:ext cx="28356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Specific order of teaching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29173" y="5557901"/>
            <a:ext cx="2062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008000"/>
                </a:solidFill>
              </a:rPr>
              <a:t>Repeated </a:t>
            </a:r>
            <a:r>
              <a:rPr lang="en-US" sz="2000" dirty="0" err="1">
                <a:solidFill>
                  <a:srgbClr val="008000"/>
                </a:solidFill>
              </a:rPr>
              <a:t>practise</a:t>
            </a:r>
            <a:endParaRPr lang="en-US" sz="2000" dirty="0">
              <a:solidFill>
                <a:srgbClr val="008000"/>
              </a:solidFill>
            </a:endParaRPr>
          </a:p>
        </p:txBody>
      </p:sp>
      <p:pic>
        <p:nvPicPr>
          <p:cNvPr id="16" name="Picture 1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3020" y="5340115"/>
            <a:ext cx="1176817" cy="1176817"/>
          </a:xfrm>
          <a:prstGeom prst="rect">
            <a:avLst/>
          </a:prstGeom>
        </p:spPr>
      </p:pic>
      <p:pic>
        <p:nvPicPr>
          <p:cNvPr id="17" name="Picture 1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0339" y="5340115"/>
            <a:ext cx="1109978" cy="1109978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4084572" y="3897445"/>
            <a:ext cx="16044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5400" dirty="0">
                <a:solidFill>
                  <a:prstClr val="black"/>
                </a:solidFill>
              </a:rPr>
              <a:t>must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35142" y="5492353"/>
            <a:ext cx="1571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Practise</a:t>
            </a:r>
            <a:r>
              <a:rPr lang="en-US" dirty="0"/>
              <a:t> makes</a:t>
            </a:r>
          </a:p>
          <a:p>
            <a:r>
              <a:rPr lang="en-US" dirty="0"/>
              <a:t> permanent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13361" y="3999166"/>
            <a:ext cx="763532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                                                                    Correct pronunciation</a:t>
            </a:r>
          </a:p>
          <a:p>
            <a:r>
              <a:rPr lang="en-US" dirty="0"/>
              <a:t>                                                                                     is vital  - Videos on LW</a:t>
            </a:r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947649" y="5492353"/>
            <a:ext cx="16411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Revisit previously </a:t>
            </a:r>
          </a:p>
          <a:p>
            <a:r>
              <a:rPr lang="en-US" sz="1400" dirty="0"/>
              <a:t>taught sounds at</a:t>
            </a:r>
          </a:p>
          <a:p>
            <a:r>
              <a:rPr lang="en-US" sz="1400" dirty="0"/>
              <a:t>start of each lesson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55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567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905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9644" y="975032"/>
            <a:ext cx="86134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Once children have a secure knowledge of a number of</a:t>
            </a:r>
          </a:p>
          <a:p>
            <a:r>
              <a:rPr lang="en-US" sz="2400" i="1" dirty="0"/>
              <a:t>GPC’s (Grapheme Phoneme Correspondences)</a:t>
            </a:r>
          </a:p>
          <a:p>
            <a:r>
              <a:rPr lang="en-US" sz="2400" i="1" dirty="0"/>
              <a:t>and are confidently blending, they will be ready for </a:t>
            </a:r>
          </a:p>
          <a:p>
            <a:r>
              <a:rPr lang="en-US" sz="2400" i="1" dirty="0"/>
              <a:t>reading books</a:t>
            </a:r>
          </a:p>
          <a:p>
            <a:endParaRPr lang="en-US" sz="2400" i="1" dirty="0">
              <a:solidFill>
                <a:srgbClr val="0000FF"/>
              </a:solidFill>
            </a:endParaRPr>
          </a:p>
          <a:p>
            <a:endParaRPr lang="en-US" sz="2400" i="1" dirty="0"/>
          </a:p>
          <a:p>
            <a:r>
              <a:rPr lang="en-US" sz="2400" i="1" dirty="0"/>
              <a:t>Prior to this they may have wordless books which develop</a:t>
            </a:r>
          </a:p>
          <a:p>
            <a:r>
              <a:rPr lang="en-US" sz="2400" i="1" dirty="0"/>
              <a:t>great language skills and teach children the layout of books</a:t>
            </a:r>
          </a:p>
          <a:p>
            <a:r>
              <a:rPr lang="en-US" sz="2400" i="1" dirty="0"/>
              <a:t>and how to handle books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368" y="4519002"/>
            <a:ext cx="1648341" cy="1559331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69" y="4519002"/>
            <a:ext cx="1619263" cy="1531823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397" y="4601059"/>
            <a:ext cx="1558306" cy="1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1395" y="175435"/>
            <a:ext cx="320442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solidFill>
                  <a:srgbClr val="008000"/>
                </a:solidFill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1973" y="1745100"/>
            <a:ext cx="2097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 want children to</a:t>
            </a:r>
          </a:p>
          <a:p>
            <a:r>
              <a:rPr lang="en-US" dirty="0"/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3" y="3284761"/>
            <a:ext cx="1963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Reading should be </a:t>
            </a:r>
          </a:p>
          <a:p>
            <a:r>
              <a:rPr lang="en-US" dirty="0"/>
              <a:t>enjoyable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614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We want children to read </a:t>
            </a:r>
          </a:p>
          <a:p>
            <a:r>
              <a:rPr lang="en-US" dirty="0"/>
              <a:t>for pleasure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24619" y="1715714"/>
            <a:ext cx="2691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Learning to read should be</a:t>
            </a:r>
          </a:p>
          <a:p>
            <a:r>
              <a:rPr lang="en-US" dirty="0"/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4" y="236204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22890" y="5642028"/>
            <a:ext cx="52256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Reading underpins children’s access to the curriculum </a:t>
            </a:r>
          </a:p>
          <a:p>
            <a:r>
              <a:rPr lang="en-US" dirty="0"/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7" y="109098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8000"/>
                </a:solidFill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39926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8000"/>
                </a:solidFill>
              </a:rPr>
              <a:t>Reading practice sessions are 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03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01781" y="3799256"/>
            <a:ext cx="2868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Taught by trained teacher or</a:t>
            </a:r>
          </a:p>
          <a:p>
            <a:r>
              <a:rPr lang="en-US" dirty="0"/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5556" y="5206974"/>
            <a:ext cx="230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Taught in small groups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932568" y="2145082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8000"/>
                </a:solidFill>
              </a:rPr>
              <a:t>Books are </a:t>
            </a:r>
            <a:r>
              <a:rPr lang="en-US" sz="2000" dirty="0">
                <a:solidFill>
                  <a:srgbClr val="008000"/>
                </a:solidFill>
              </a:rPr>
              <a:t>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932568" y="2702144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Matched to children’s</a:t>
            </a:r>
          </a:p>
          <a:p>
            <a:r>
              <a:rPr lang="en-US" dirty="0"/>
              <a:t>secure phonic knowledge </a:t>
            </a:r>
          </a:p>
          <a:p>
            <a:r>
              <a:rPr lang="en-US" dirty="0"/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923022" y="3970267"/>
            <a:ext cx="18383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 </a:t>
            </a:r>
            <a:r>
              <a:rPr lang="en-US" dirty="0"/>
              <a:t>Read 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5932568" y="4804328"/>
            <a:ext cx="11988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Sent home</a:t>
            </a: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7065" y="123923"/>
            <a:ext cx="871502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Reading Practice Books carefully matched so children can read </a:t>
            </a:r>
          </a:p>
          <a:p>
            <a:r>
              <a:rPr lang="en-US" sz="2400" i="1" dirty="0"/>
              <a:t>fluently and independently</a:t>
            </a:r>
          </a:p>
          <a:p>
            <a:endParaRPr lang="en-US" sz="2400" i="1" dirty="0"/>
          </a:p>
          <a:p>
            <a:r>
              <a:rPr lang="en-US" sz="2400" i="1" dirty="0"/>
              <a:t>3 Reads </a:t>
            </a:r>
            <a:r>
              <a:rPr lang="mr-IN" sz="2400" i="1" dirty="0"/>
              <a:t>–</a:t>
            </a:r>
            <a:r>
              <a:rPr lang="en-US" sz="2400" i="1" dirty="0"/>
              <a:t> each one begins with some quick sounds and words practice</a:t>
            </a:r>
          </a:p>
          <a:p>
            <a:endParaRPr lang="en-US" sz="2400" i="1" dirty="0"/>
          </a:p>
          <a:p>
            <a:pPr marL="342900" indent="-342900">
              <a:buAutoNum type="arabicPeriod"/>
            </a:pPr>
            <a:r>
              <a:rPr lang="en-US" sz="2400" b="1" i="1" dirty="0">
                <a:solidFill>
                  <a:srgbClr val="008000"/>
                </a:solidFill>
              </a:rPr>
              <a:t>Decoding</a:t>
            </a:r>
          </a:p>
          <a:p>
            <a:endParaRPr lang="en-US" sz="2400" b="1" i="1" dirty="0">
              <a:solidFill>
                <a:srgbClr val="008000"/>
              </a:solidFill>
            </a:endParaRPr>
          </a:p>
          <a:p>
            <a:r>
              <a:rPr lang="en-US" sz="2400" b="1" i="1" dirty="0">
                <a:solidFill>
                  <a:srgbClr val="008000"/>
                </a:solidFill>
              </a:rPr>
              <a:t>2.  Prosody - (intonation, expression)</a:t>
            </a:r>
          </a:p>
          <a:p>
            <a:pPr marL="342900" indent="-342900">
              <a:buAutoNum type="arabicPeriod"/>
            </a:pPr>
            <a:endParaRPr lang="en-US" sz="2400" b="1" i="1" dirty="0">
              <a:solidFill>
                <a:srgbClr val="008000"/>
              </a:solidFill>
            </a:endParaRPr>
          </a:p>
          <a:p>
            <a:r>
              <a:rPr lang="en-US" sz="2400" b="1" i="1" dirty="0">
                <a:solidFill>
                  <a:srgbClr val="008000"/>
                </a:solidFill>
              </a:rPr>
              <a:t>3.  Comprehension</a:t>
            </a:r>
          </a:p>
          <a:p>
            <a:pPr marL="342900" indent="-342900">
              <a:buAutoNum type="arabicPeriod"/>
            </a:pPr>
            <a:endParaRPr lang="en-US" sz="2400" i="1" dirty="0"/>
          </a:p>
          <a:p>
            <a:r>
              <a:rPr lang="en-US" sz="2400" i="1" dirty="0"/>
              <a:t>When children take their book home to read they should be 95% fluent. Please do not worry that a book is too easy </a:t>
            </a:r>
            <a:r>
              <a:rPr lang="mr-IN" sz="2400" i="1" dirty="0"/>
              <a:t>–</a:t>
            </a:r>
            <a:r>
              <a:rPr lang="en-US" sz="2400" i="1" dirty="0"/>
              <a:t> your child needs to develop fluency and confidence in reading.  Re-reading a book  they have had before helps develop fluency </a:t>
            </a:r>
            <a:r>
              <a:rPr lang="mr-IN" sz="2400" i="1" dirty="0"/>
              <a:t>–</a:t>
            </a:r>
            <a:r>
              <a:rPr lang="en-US" sz="2400" i="1" dirty="0"/>
              <a:t> this is the goal.</a:t>
            </a:r>
          </a:p>
          <a:p>
            <a:endParaRPr lang="en-US" sz="2400" i="1" dirty="0"/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381" y="2182695"/>
            <a:ext cx="3224242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179248"/>
            <a:ext cx="7724883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8000"/>
                </a:solidFill>
              </a:rPr>
              <a:t>How will this work?</a:t>
            </a:r>
          </a:p>
          <a:p>
            <a:endParaRPr lang="en-US" sz="2400" i="1" dirty="0"/>
          </a:p>
          <a:p>
            <a:r>
              <a:rPr lang="en-US" sz="2400" i="1" dirty="0"/>
              <a:t>Children are assessed, then LW matches which books </a:t>
            </a:r>
          </a:p>
          <a:p>
            <a:r>
              <a:rPr lang="en-US" sz="2400" i="1" dirty="0"/>
              <a:t>Should be allocated for their secure phonic knowledge</a:t>
            </a:r>
          </a:p>
          <a:p>
            <a:endParaRPr lang="en-US" sz="2400" i="1" dirty="0"/>
          </a:p>
          <a:p>
            <a:r>
              <a:rPr lang="en-US" sz="2400" i="1" dirty="0"/>
              <a:t>Children will take their Reading Practice Book home</a:t>
            </a:r>
          </a:p>
          <a:p>
            <a:r>
              <a:rPr lang="en-US" sz="2400" i="1" dirty="0"/>
              <a:t>(after reading it 3 times in school)</a:t>
            </a:r>
          </a:p>
          <a:p>
            <a:r>
              <a:rPr lang="en-US" sz="2400" i="1" dirty="0"/>
              <a:t>Teachers will let you know the days books go home </a:t>
            </a:r>
          </a:p>
          <a:p>
            <a:r>
              <a:rPr lang="en-US" sz="2400" i="1" dirty="0"/>
              <a:t>and when they need to be in school to be changed.</a:t>
            </a:r>
          </a:p>
          <a:p>
            <a:endParaRPr lang="en-US" sz="2400" i="1" dirty="0"/>
          </a:p>
          <a:p>
            <a:r>
              <a:rPr lang="en-US" sz="2400" i="1" dirty="0"/>
              <a:t>Celebrate, praise, talk about the book with you child.</a:t>
            </a:r>
          </a:p>
          <a:p>
            <a:endParaRPr lang="en-US" sz="2400" i="1" dirty="0"/>
          </a:p>
          <a:p>
            <a:endParaRPr lang="en-US" sz="2400" i="1" dirty="0"/>
          </a:p>
          <a:p>
            <a:r>
              <a:rPr lang="en-US" sz="2400" i="1" dirty="0"/>
              <a:t>Please make sure books are in book bags so that</a:t>
            </a:r>
          </a:p>
          <a:p>
            <a:r>
              <a:rPr lang="en-US" sz="2400" i="1" dirty="0"/>
              <a:t>we can reallocate books as required</a:t>
            </a:r>
          </a:p>
          <a:p>
            <a:endParaRPr lang="en-US" sz="2400" i="1" dirty="0"/>
          </a:p>
          <a:p>
            <a:r>
              <a:rPr lang="en-US" sz="2400" i="1" dirty="0"/>
              <a:t>Please look after our books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727" y="938792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801" y="2889110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09" y="4795040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x500_583ce3f0-b282-41cb-a26c-9c13e8f492b9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1" y="2000030"/>
            <a:ext cx="2056556" cy="1949616"/>
          </a:xfrm>
          <a:prstGeom prst="rect">
            <a:avLst/>
          </a:prstGeom>
        </p:spPr>
      </p:pic>
      <p:pic>
        <p:nvPicPr>
          <p:cNvPr id="7" name="Picture 6" descr="x500_a26d1c55-c8a5-42bf-b64d-385a5f9389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936" y="1978470"/>
            <a:ext cx="2115586" cy="2005575"/>
          </a:xfrm>
          <a:prstGeom prst="rect">
            <a:avLst/>
          </a:prstGeom>
        </p:spPr>
      </p:pic>
      <p:pic>
        <p:nvPicPr>
          <p:cNvPr id="8" name="Picture 7" descr="x500_ed231ee1-1693-4f94-ba17-af5f8e9b3887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7" y="3984045"/>
            <a:ext cx="2037052" cy="1931125"/>
          </a:xfrm>
          <a:prstGeom prst="rect">
            <a:avLst/>
          </a:prstGeom>
        </p:spPr>
      </p:pic>
      <p:pic>
        <p:nvPicPr>
          <p:cNvPr id="9" name="Picture 8" descr="x500_7f2a694d-5b3f-44d4-a393-655a977a13de_600x60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1" y="3720489"/>
            <a:ext cx="2073337" cy="1965524"/>
          </a:xfrm>
          <a:prstGeom prst="rect">
            <a:avLst/>
          </a:prstGeom>
        </p:spPr>
      </p:pic>
      <p:pic>
        <p:nvPicPr>
          <p:cNvPr id="10" name="Picture 9" descr="x500_46e7d0c7-af8e-4ef1-81fa-de84b151073f_600x6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05" y="3798116"/>
            <a:ext cx="1995663" cy="18878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7068" y="360761"/>
            <a:ext cx="82663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/>
              <a:t>Big Cat Collins Reading books are carefully matched to </a:t>
            </a:r>
          </a:p>
          <a:p>
            <a:r>
              <a:rPr lang="en-US" sz="2800" i="1" dirty="0"/>
              <a:t>children’s secure phonic knowledge</a:t>
            </a:r>
          </a:p>
        </p:txBody>
      </p:sp>
    </p:spTree>
    <p:extLst>
      <p:ext uri="{BB962C8B-B14F-4D97-AF65-F5344CB8AC3E}">
        <p14:creationId xmlns:p14="http://schemas.microsoft.com/office/powerpoint/2010/main" val="3399199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7689" y="1092974"/>
            <a:ext cx="785141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/>
              <a:t>Children will also bring home a ‘sharing book’ from our class library each week</a:t>
            </a:r>
          </a:p>
          <a:p>
            <a:endParaRPr lang="en-US" sz="2400" i="1" dirty="0"/>
          </a:p>
          <a:p>
            <a:r>
              <a:rPr lang="en-US" sz="2400" i="1" dirty="0"/>
              <a:t>To become lifelong readers, it is essential that they read  </a:t>
            </a:r>
          </a:p>
          <a:p>
            <a:r>
              <a:rPr lang="en-US" sz="2400" i="1" dirty="0"/>
              <a:t>for pleasure</a:t>
            </a:r>
          </a:p>
          <a:p>
            <a:endParaRPr lang="en-US" sz="2400" i="1" dirty="0"/>
          </a:p>
          <a:p>
            <a:r>
              <a:rPr lang="en-US" sz="2400" i="1" dirty="0"/>
              <a:t>Children may not be able to read this book independently but these books offer a wealth of opportunities for talking about the pictures and enjoying the story or information text.</a:t>
            </a:r>
          </a:p>
          <a:p>
            <a:endParaRPr lang="en-US" sz="2400" i="1" dirty="0"/>
          </a:p>
          <a:p>
            <a:r>
              <a:rPr lang="en-US" sz="2400" i="1" dirty="0"/>
              <a:t>Enjoy the book together and </a:t>
            </a:r>
          </a:p>
          <a:p>
            <a:r>
              <a:rPr lang="en-US" sz="2400" i="1" dirty="0"/>
              <a:t>foster a love of reading</a:t>
            </a:r>
          </a:p>
          <a:p>
            <a:r>
              <a:rPr lang="en-US" sz="2400" i="1" dirty="0"/>
              <a:t>“pair and share”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963" y="4390396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117" y="5381288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639" y="218246"/>
            <a:ext cx="985564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1053" y="218246"/>
            <a:ext cx="26395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8000"/>
                </a:solidFill>
              </a:rPr>
              <a:t>Sharing Book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329" y="4894654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027" y="168867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rgbClr val="008000"/>
                </a:solidFill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956" y="1402644"/>
            <a:ext cx="8336844" cy="48006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i="1" dirty="0"/>
              <a:t>Please look at the Little </a:t>
            </a:r>
            <a:r>
              <a:rPr lang="en-US" sz="2800" i="1" dirty="0" err="1"/>
              <a:t>Wandle</a:t>
            </a:r>
            <a:r>
              <a:rPr lang="en-US" sz="2800" i="1" dirty="0"/>
              <a:t> videos and guidance </a:t>
            </a:r>
            <a:r>
              <a:rPr lang="en-US" sz="2100" i="1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endParaRPr lang="en-US" sz="2100" i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800" i="1" dirty="0"/>
          </a:p>
          <a:p>
            <a:pPr marL="0" indent="0">
              <a:buNone/>
            </a:pPr>
            <a:r>
              <a:rPr lang="en-US" sz="2800" i="1" dirty="0"/>
              <a:t>Support children in learning the alphabetic code</a:t>
            </a:r>
          </a:p>
          <a:p>
            <a:pPr marL="0" indent="0">
              <a:buNone/>
            </a:pPr>
            <a:endParaRPr lang="en-US" sz="2800" i="1" dirty="0"/>
          </a:p>
          <a:p>
            <a:pPr marL="0" indent="0">
              <a:buNone/>
            </a:pPr>
            <a:r>
              <a:rPr lang="en-US" sz="2800" i="1" dirty="0"/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sz="2800" i="1" dirty="0"/>
              <a:t>Share books with your children for pleasure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1820</TotalTime>
  <Words>953</Words>
  <Application>Microsoft Office PowerPoint</Application>
  <PresentationFormat>On-screen Show (4:3)</PresentationFormat>
  <Paragraphs>147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Mangal</vt:lpstr>
      <vt:lpstr>Office Theme</vt:lpstr>
      <vt:lpstr> Phonics and Early 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Nicholas Crook</dc:creator>
  <cp:lastModifiedBy>John O'Leary</cp:lastModifiedBy>
  <cp:revision>75</cp:revision>
  <dcterms:created xsi:type="dcterms:W3CDTF">2021-09-24T13:21:19Z</dcterms:created>
  <dcterms:modified xsi:type="dcterms:W3CDTF">2022-11-18T15:15:44Z</dcterms:modified>
</cp:coreProperties>
</file>